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51" r:id="rId2"/>
  </p:sldMasterIdLst>
  <p:notesMasterIdLst>
    <p:notesMasterId r:id="rId52"/>
  </p:notesMasterIdLst>
  <p:handoutMasterIdLst>
    <p:handoutMasterId r:id="rId53"/>
  </p:handoutMasterIdLst>
  <p:sldIdLst>
    <p:sldId id="259" r:id="rId3"/>
    <p:sldId id="294" r:id="rId4"/>
    <p:sldId id="303" r:id="rId5"/>
    <p:sldId id="288" r:id="rId6"/>
    <p:sldId id="302" r:id="rId7"/>
    <p:sldId id="295" r:id="rId8"/>
    <p:sldId id="304" r:id="rId9"/>
    <p:sldId id="296" r:id="rId10"/>
    <p:sldId id="297" r:id="rId11"/>
    <p:sldId id="309" r:id="rId12"/>
    <p:sldId id="298" r:id="rId13"/>
    <p:sldId id="299" r:id="rId14"/>
    <p:sldId id="300" r:id="rId15"/>
    <p:sldId id="301" r:id="rId16"/>
    <p:sldId id="306" r:id="rId17"/>
    <p:sldId id="310" r:id="rId18"/>
    <p:sldId id="308" r:id="rId19"/>
    <p:sldId id="312" r:id="rId20"/>
    <p:sldId id="307" r:id="rId21"/>
    <p:sldId id="311" r:id="rId22"/>
    <p:sldId id="313" r:id="rId23"/>
    <p:sldId id="305" r:id="rId24"/>
    <p:sldId id="314" r:id="rId25"/>
    <p:sldId id="315" r:id="rId26"/>
    <p:sldId id="316" r:id="rId27"/>
    <p:sldId id="317" r:id="rId28"/>
    <p:sldId id="318" r:id="rId29"/>
    <p:sldId id="319" r:id="rId30"/>
    <p:sldId id="261" r:id="rId31"/>
    <p:sldId id="281" r:id="rId32"/>
    <p:sldId id="282" r:id="rId33"/>
    <p:sldId id="283" r:id="rId34"/>
    <p:sldId id="263" r:id="rId35"/>
    <p:sldId id="267" r:id="rId36"/>
    <p:sldId id="268" r:id="rId37"/>
    <p:sldId id="285" r:id="rId38"/>
    <p:sldId id="286" r:id="rId39"/>
    <p:sldId id="287" r:id="rId40"/>
    <p:sldId id="271" r:id="rId41"/>
    <p:sldId id="289" r:id="rId42"/>
    <p:sldId id="272" r:id="rId43"/>
    <p:sldId id="293" r:id="rId44"/>
    <p:sldId id="292" r:id="rId45"/>
    <p:sldId id="290" r:id="rId46"/>
    <p:sldId id="291" r:id="rId47"/>
    <p:sldId id="264" r:id="rId48"/>
    <p:sldId id="284" r:id="rId49"/>
    <p:sldId id="265" r:id="rId50"/>
    <p:sldId id="269" r:id="rId5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B208D4"/>
    <a:srgbClr val="FF00FF"/>
    <a:srgbClr val="000053"/>
    <a:srgbClr val="000043"/>
    <a:srgbClr val="00004A"/>
    <a:srgbClr val="28616D"/>
    <a:srgbClr val="000080"/>
    <a:srgbClr val="0000A1"/>
    <a:srgbClr val="800080"/>
    <a:srgbClr val="5200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67" autoAdjust="0"/>
    <p:restoredTop sz="95059" autoAdjust="0"/>
  </p:normalViewPr>
  <p:slideViewPr>
    <p:cSldViewPr showGuides="1">
      <p:cViewPr>
        <p:scale>
          <a:sx n="140" d="100"/>
          <a:sy n="140" d="100"/>
        </p:scale>
        <p:origin x="-712" y="-88"/>
      </p:cViewPr>
      <p:guideLst>
        <p:guide orient="horz" pos="720"/>
        <p:guide pos="1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notesMaster" Target="notesMasters/notesMaster1.xml"/><Relationship Id="rId53" Type="http://schemas.openxmlformats.org/officeDocument/2006/relationships/handoutMaster" Target="handoutMasters/handoutMaster1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3881A-BEE8-3E49-A09C-BEE87B82CC97}" type="datetimeFigureOut">
              <a:rPr lang="en-US" smtClean="0"/>
              <a:t>10/25/13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9A11F-722B-9842-8DE5-96F213AD8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6773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5100B-7DB5-3A49-BF3F-83F45AF50E09}" type="datetimeFigureOut">
              <a:rPr lang="en-US" smtClean="0"/>
              <a:t>10/25/13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407420-D79F-8947-BDAC-FD05FB7A6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9780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07420-D79F-8947-BDAC-FD05FB7A69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493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07420-D79F-8947-BDAC-FD05FB7A698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12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3503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990601"/>
            <a:ext cx="8839200" cy="761999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1905000"/>
            <a:ext cx="8839200" cy="426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362200" y="6324600"/>
            <a:ext cx="1066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9C7B2C9-978E-7340-8B2F-9B03E38C5F96}" type="datetime1">
              <a:rPr lang="en-US" smtClean="0"/>
              <a:t>10/25/13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05200" y="632460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67600" y="6019800"/>
            <a:ext cx="4572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1E26854-8C85-3A48-B074-7CB503D22F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85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Relationship Id="rId3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 userDrawn="1"/>
        </p:nvSpPr>
        <p:spPr bwMode="auto">
          <a:xfrm>
            <a:off x="12700" y="0"/>
            <a:ext cx="1282700" cy="6858000"/>
          </a:xfrm>
          <a:prstGeom prst="rect">
            <a:avLst/>
          </a:prstGeom>
          <a:solidFill>
            <a:srgbClr val="2A4388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7" name="Rectangle 5"/>
          <p:cNvSpPr>
            <a:spLocks noChangeArrowheads="1"/>
          </p:cNvSpPr>
          <p:nvPr userDrawn="1"/>
        </p:nvSpPr>
        <p:spPr bwMode="auto">
          <a:xfrm>
            <a:off x="2225675" y="1295400"/>
            <a:ext cx="4692650" cy="13620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1028" name="Rectangle 6"/>
          <p:cNvSpPr>
            <a:spLocks noChangeArrowheads="1"/>
          </p:cNvSpPr>
          <p:nvPr userDrawn="1"/>
        </p:nvSpPr>
        <p:spPr bwMode="auto">
          <a:xfrm>
            <a:off x="2362200" y="3341688"/>
            <a:ext cx="4071938" cy="10096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cs typeface="Arial" charset="0"/>
            </a:endParaRPr>
          </a:p>
        </p:txBody>
      </p:sp>
      <p:pic>
        <p:nvPicPr>
          <p:cNvPr id="1029" name="Picture 3" descr="C:\Storage\Medicine_Logos\Emory_University_Logos\Emory_University_Logos\emoryuniv_logo2_revers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128587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 userDrawn="1"/>
        </p:nvSpPr>
        <p:spPr bwMode="auto">
          <a:xfrm>
            <a:off x="0" y="0"/>
            <a:ext cx="85725" cy="6858000"/>
          </a:xfrm>
          <a:prstGeom prst="rect">
            <a:avLst/>
          </a:prstGeom>
          <a:solidFill>
            <a:srgbClr val="2A4388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051" name="Picture 1" descr="Emory_logo_vertical-blue.tif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858" y="18142"/>
            <a:ext cx="762000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4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jpe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6.jpe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3" Type="http://schemas.openxmlformats.org/officeDocument/2006/relationships/image" Target="../media/image38.png"/><Relationship Id="rId4" Type="http://schemas.openxmlformats.org/officeDocument/2006/relationships/image" Target="../media/image39.jpeg"/><Relationship Id="rId5" Type="http://schemas.openxmlformats.org/officeDocument/2006/relationships/image" Target="../media/image40.png"/><Relationship Id="rId6" Type="http://schemas.openxmlformats.org/officeDocument/2006/relationships/image" Target="../media/image41.jpeg"/><Relationship Id="rId7" Type="http://schemas.openxmlformats.org/officeDocument/2006/relationships/image" Target="../media/image42.jpeg"/><Relationship Id="rId8" Type="http://schemas.openxmlformats.org/officeDocument/2006/relationships/image" Target="../media/image43.jpeg"/><Relationship Id="rId9" Type="http://schemas.openxmlformats.org/officeDocument/2006/relationships/image" Target="../media/image44.jpeg"/><Relationship Id="rId10" Type="http://schemas.openxmlformats.org/officeDocument/2006/relationships/image" Target="../media/image45.jpeg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5.tiff"/><Relationship Id="rId12" Type="http://schemas.openxmlformats.org/officeDocument/2006/relationships/image" Target="../media/image56.jpg"/><Relationship Id="rId13" Type="http://schemas.openxmlformats.org/officeDocument/2006/relationships/image" Target="../media/image57.jpeg"/><Relationship Id="rId14" Type="http://schemas.openxmlformats.org/officeDocument/2006/relationships/image" Target="../media/image58.jpg"/><Relationship Id="rId15" Type="http://schemas.openxmlformats.org/officeDocument/2006/relationships/image" Target="../media/image59.jpeg"/><Relationship Id="rId16" Type="http://schemas.openxmlformats.org/officeDocument/2006/relationships/image" Target="../media/image60.jpeg"/><Relationship Id="rId17" Type="http://schemas.openxmlformats.org/officeDocument/2006/relationships/image" Target="../media/image61.tiff"/><Relationship Id="rId18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7.jpeg"/><Relationship Id="rId4" Type="http://schemas.openxmlformats.org/officeDocument/2006/relationships/image" Target="../media/image48.jpeg"/><Relationship Id="rId5" Type="http://schemas.openxmlformats.org/officeDocument/2006/relationships/image" Target="../media/image49.jpg"/><Relationship Id="rId6" Type="http://schemas.openxmlformats.org/officeDocument/2006/relationships/image" Target="../media/image50.jpeg"/><Relationship Id="rId7" Type="http://schemas.openxmlformats.org/officeDocument/2006/relationships/image" Target="../media/image51.jpg"/><Relationship Id="rId8" Type="http://schemas.openxmlformats.org/officeDocument/2006/relationships/image" Target="../media/image52.jpeg"/><Relationship Id="rId9" Type="http://schemas.openxmlformats.org/officeDocument/2006/relationships/image" Target="../media/image53.jpg"/><Relationship Id="rId10" Type="http://schemas.openxmlformats.org/officeDocument/2006/relationships/image" Target="../media/image5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4" Type="http://schemas.openxmlformats.org/officeDocument/2006/relationships/image" Target="../media/image64.jpeg"/><Relationship Id="rId5" Type="http://schemas.openxmlformats.org/officeDocument/2006/relationships/image" Target="../media/image65.jpeg"/><Relationship Id="rId6" Type="http://schemas.openxmlformats.org/officeDocument/2006/relationships/image" Target="../media/image66.jpeg"/><Relationship Id="rId7" Type="http://schemas.openxmlformats.org/officeDocument/2006/relationships/image" Target="../media/image67.jpeg"/><Relationship Id="rId8" Type="http://schemas.openxmlformats.org/officeDocument/2006/relationships/image" Target="../media/image68.jpeg"/><Relationship Id="rId9" Type="http://schemas.openxmlformats.org/officeDocument/2006/relationships/image" Target="../media/image69.tiff"/><Relationship Id="rId10" Type="http://schemas.openxmlformats.org/officeDocument/2006/relationships/image" Target="../media/image70.tiff"/><Relationship Id="rId11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72.jpg"/><Relationship Id="rId5" Type="http://schemas.openxmlformats.org/officeDocument/2006/relationships/image" Target="../media/image73.png"/><Relationship Id="rId6" Type="http://schemas.openxmlformats.org/officeDocument/2006/relationships/image" Target="../media/image74.jpeg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75.tiff"/><Relationship Id="rId5" Type="http://schemas.openxmlformats.org/officeDocument/2006/relationships/image" Target="../media/image76.jpg"/><Relationship Id="rId6" Type="http://schemas.openxmlformats.org/officeDocument/2006/relationships/image" Target="../media/image77.jpg"/><Relationship Id="rId7" Type="http://schemas.openxmlformats.org/officeDocument/2006/relationships/image" Target="../media/image78.jpg"/><Relationship Id="rId8" Type="http://schemas.openxmlformats.org/officeDocument/2006/relationships/image" Target="../media/image79.tiff"/><Relationship Id="rId9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8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4" Type="http://schemas.openxmlformats.org/officeDocument/2006/relationships/image" Target="../media/image39.jpeg"/><Relationship Id="rId5" Type="http://schemas.openxmlformats.org/officeDocument/2006/relationships/image" Target="../media/image82.jpeg"/><Relationship Id="rId6" Type="http://schemas.openxmlformats.org/officeDocument/2006/relationships/image" Target="../media/image83.jpeg"/><Relationship Id="rId7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73.png"/><Relationship Id="rId5" Type="http://schemas.openxmlformats.org/officeDocument/2006/relationships/image" Target="../media/image74.jpeg"/><Relationship Id="rId6" Type="http://schemas.openxmlformats.org/officeDocument/2006/relationships/image" Target="../media/image84.png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ChangeArrowheads="1"/>
          </p:cNvSpPr>
          <p:nvPr/>
        </p:nvSpPr>
        <p:spPr bwMode="auto">
          <a:xfrm>
            <a:off x="1447800" y="2133600"/>
            <a:ext cx="670560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1" algn="ctr"/>
            <a:r>
              <a:rPr lang="en-US" sz="5000" b="1" dirty="0" smtClean="0">
                <a:solidFill>
                  <a:srgbClr val="00009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ONSTR/NBSDC Meeting</a:t>
            </a:r>
          </a:p>
          <a:p>
            <a:pPr lvl="1" algn="ctr"/>
            <a:endParaRPr lang="en-US" sz="2000" b="1" dirty="0" smtClean="0">
              <a:solidFill>
                <a:srgbClr val="000090"/>
              </a:solidFill>
              <a:latin typeface="Arial"/>
              <a:cs typeface="Arial"/>
            </a:endParaRPr>
          </a:p>
          <a:p>
            <a:pPr lvl="1" algn="ctr"/>
            <a:endParaRPr lang="en-US" sz="2000" b="1" dirty="0">
              <a:solidFill>
                <a:srgbClr val="000090"/>
              </a:solidFill>
              <a:latin typeface="Arial"/>
              <a:cs typeface="Arial"/>
            </a:endParaRPr>
          </a:p>
          <a:p>
            <a:pPr lvl="1" algn="ctr"/>
            <a:endParaRPr lang="en-US" sz="2000" b="1" dirty="0" smtClean="0">
              <a:solidFill>
                <a:srgbClr val="000090"/>
              </a:solidFill>
              <a:latin typeface="Arial"/>
              <a:cs typeface="Arial"/>
            </a:endParaRPr>
          </a:p>
          <a:p>
            <a:pPr lvl="1" algn="ctr"/>
            <a:r>
              <a:rPr lang="en-US" sz="2000" b="1" dirty="0" smtClean="0">
                <a:solidFill>
                  <a:srgbClr val="000090"/>
                </a:solidFill>
                <a:latin typeface="Arial"/>
                <a:cs typeface="Arial"/>
              </a:rPr>
              <a:t>October</a:t>
            </a:r>
            <a:r>
              <a:rPr lang="en-US" sz="2000" b="1" dirty="0">
                <a:solidFill>
                  <a:srgbClr val="000090"/>
                </a:solidFill>
                <a:latin typeface="Arial"/>
                <a:cs typeface="Arial"/>
              </a:rPr>
              <a:t>, 21</a:t>
            </a:r>
            <a:r>
              <a:rPr lang="en-US" sz="2000" b="1" baseline="30000" dirty="0">
                <a:solidFill>
                  <a:srgbClr val="000090"/>
                </a:solidFill>
                <a:latin typeface="Arial"/>
                <a:cs typeface="Arial"/>
              </a:rPr>
              <a:t>st</a:t>
            </a:r>
            <a:r>
              <a:rPr lang="en-US" sz="2000" b="1" dirty="0">
                <a:solidFill>
                  <a:srgbClr val="000090"/>
                </a:solidFill>
                <a:latin typeface="Arial"/>
                <a:cs typeface="Arial"/>
              </a:rPr>
              <a:t> 2013</a:t>
            </a:r>
          </a:p>
          <a:p>
            <a:pPr lvl="1" algn="ctr"/>
            <a:endParaRPr lang="en-US" sz="4400" b="1" dirty="0">
              <a:solidFill>
                <a:srgbClr val="000053"/>
              </a:solidFill>
              <a:latin typeface="Arial"/>
              <a:cs typeface="Arial"/>
            </a:endParaRPr>
          </a:p>
        </p:txBody>
      </p:sp>
      <p:pic>
        <p:nvPicPr>
          <p:cNvPr id="3" name="Picture 2" descr="Logo01_DarkBlueAcrony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6019800"/>
            <a:ext cx="1981200" cy="6890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92024" y="6665976"/>
            <a:ext cx="347472" cy="192024"/>
          </a:xfrm>
        </p:spPr>
        <p:txBody>
          <a:bodyPr/>
          <a:lstStyle/>
          <a:p>
            <a:pPr>
              <a:defRPr/>
            </a:pPr>
            <a:fld id="{D1E26854-8C85-3A48-B074-7CB503D22FA8}" type="slidenum">
              <a:rPr lang="en-US" sz="800" smtClean="0">
                <a:solidFill>
                  <a:srgbClr val="0000FF"/>
                </a:solidFill>
                <a:latin typeface="Arial"/>
                <a:cs typeface="Arial"/>
              </a:rPr>
              <a:pPr>
                <a:defRPr/>
              </a:pPr>
              <a:t>10</a:t>
            </a:fld>
            <a:endParaRPr lang="en-US" sz="8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pic>
        <p:nvPicPr>
          <p:cNvPr id="4" name="Picture 3" descr="Logo01_DarkBlueAcrony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530" y="6560427"/>
            <a:ext cx="700851" cy="26677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152400" y="0"/>
            <a:ext cx="80772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sz="2400" u="sng" dirty="0" smtClean="0">
                <a:solidFill>
                  <a:srgbClr val="070166"/>
                </a:solidFill>
                <a:latin typeface="Arial Rounded MT Bold" charset="0"/>
              </a:rPr>
              <a:t>DRIs: Dietary Reference Intake values - Minerals</a:t>
            </a:r>
            <a:endParaRPr lang="en-US" sz="2400" dirty="0">
              <a:latin typeface="Calibri" charset="0"/>
            </a:endParaRPr>
          </a:p>
        </p:txBody>
      </p:sp>
      <p:pic>
        <p:nvPicPr>
          <p:cNvPr id="3" name="Picture 2" descr="DRIMinerals-mini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57200"/>
            <a:ext cx="8991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098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92024" y="6665976"/>
            <a:ext cx="347472" cy="192024"/>
          </a:xfrm>
        </p:spPr>
        <p:txBody>
          <a:bodyPr/>
          <a:lstStyle/>
          <a:p>
            <a:pPr>
              <a:defRPr/>
            </a:pPr>
            <a:fld id="{D1E26854-8C85-3A48-B074-7CB503D22FA8}" type="slidenum">
              <a:rPr lang="en-US" sz="800" smtClean="0">
                <a:solidFill>
                  <a:srgbClr val="0000FF"/>
                </a:solidFill>
                <a:latin typeface="Arial"/>
                <a:cs typeface="Arial"/>
              </a:rPr>
              <a:pPr>
                <a:defRPr/>
              </a:pPr>
              <a:t>11</a:t>
            </a:fld>
            <a:endParaRPr lang="en-US" sz="8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pic>
        <p:nvPicPr>
          <p:cNvPr id="4" name="Picture 3" descr="Logo01_DarkBlueAcrony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530" y="6553200"/>
            <a:ext cx="700851" cy="266776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52400" y="0"/>
            <a:ext cx="64770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sz="2600" u="sng" dirty="0" smtClean="0">
                <a:solidFill>
                  <a:srgbClr val="070166"/>
                </a:solidFill>
                <a:latin typeface="Arial Rounded MT Bold" charset="0"/>
              </a:rPr>
              <a:t>Similar Scenarios</a:t>
            </a:r>
            <a:endParaRPr lang="en-US" sz="2600" dirty="0">
              <a:latin typeface="Calibri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28600" y="914400"/>
            <a:ext cx="4191000" cy="2590800"/>
          </a:xfrm>
          <a:prstGeom prst="roundRect">
            <a:avLst/>
          </a:prstGeom>
          <a:ln w="38100" cmpd="sng">
            <a:solidFill>
              <a:srgbClr val="B208D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u="sng" dirty="0" smtClean="0">
              <a:solidFill>
                <a:srgbClr val="000090"/>
              </a:solidFill>
              <a:latin typeface="Arial Rounded MT Bold"/>
              <a:cs typeface="Arial Rounded MT Bold"/>
            </a:endParaRPr>
          </a:p>
          <a:p>
            <a:r>
              <a:rPr lang="en-US" sz="1600" u="sng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Average </a:t>
            </a:r>
            <a:r>
              <a:rPr lang="en-US" sz="1600" u="sng" dirty="0">
                <a:solidFill>
                  <a:srgbClr val="000090"/>
                </a:solidFill>
                <a:latin typeface="Arial Rounded MT Bold"/>
                <a:cs typeface="Arial Rounded MT Bold"/>
              </a:rPr>
              <a:t>daily nutrient intake</a:t>
            </a:r>
          </a:p>
          <a:p>
            <a:endParaRPr lang="en-US" sz="1600" u="sng" dirty="0">
              <a:solidFill>
                <a:srgbClr val="000090"/>
              </a:solidFill>
              <a:latin typeface="Arial Rounded MT Bold"/>
              <a:cs typeface="Arial Rounded MT Bold"/>
            </a:endParaRPr>
          </a:p>
          <a:p>
            <a:r>
              <a:rPr lang="en-US" sz="1600" dirty="0">
                <a:solidFill>
                  <a:srgbClr val="000090"/>
                </a:solidFill>
                <a:latin typeface="Arial Rounded MT Bold"/>
                <a:cs typeface="Arial Rounded MT Bold"/>
              </a:rPr>
              <a:t>1. age (at LTFU/research study visit) </a:t>
            </a:r>
          </a:p>
          <a:p>
            <a:r>
              <a:rPr lang="en-US" sz="1600" dirty="0">
                <a:solidFill>
                  <a:srgbClr val="000090"/>
                </a:solidFill>
                <a:latin typeface="Arial Rounded MT Bold"/>
                <a:cs typeface="Arial Rounded MT Bold"/>
              </a:rPr>
              <a:t>2. phenotypic sex datum</a:t>
            </a:r>
          </a:p>
          <a:p>
            <a:r>
              <a:rPr lang="en-US" sz="1600" dirty="0">
                <a:solidFill>
                  <a:srgbClr val="000090"/>
                </a:solidFill>
                <a:latin typeface="Arial Rounded MT Bold"/>
                <a:cs typeface="Arial Rounded MT Bold"/>
              </a:rPr>
              <a:t>3. state </a:t>
            </a:r>
            <a:r>
              <a:rPr lang="en-US" sz="1600" dirty="0" err="1">
                <a:solidFill>
                  <a:srgbClr val="000090"/>
                </a:solidFill>
                <a:latin typeface="Arial Rounded MT Bold"/>
                <a:cs typeface="Arial Rounded MT Bold"/>
              </a:rPr>
              <a:t>wrt</a:t>
            </a:r>
            <a:r>
              <a:rPr lang="en-US" sz="1600" dirty="0">
                <a:solidFill>
                  <a:srgbClr val="000090"/>
                </a:solidFill>
                <a:latin typeface="Arial Rounded MT Bold"/>
                <a:cs typeface="Arial Rounded MT Bold"/>
              </a:rPr>
              <a:t> pregnancy and lactation</a:t>
            </a:r>
          </a:p>
          <a:p>
            <a:r>
              <a:rPr lang="en-US" sz="1600" dirty="0">
                <a:solidFill>
                  <a:srgbClr val="000090"/>
                </a:solidFill>
                <a:latin typeface="Arial Rounded MT Bold"/>
                <a:cs typeface="Arial Rounded MT Bold"/>
              </a:rPr>
              <a:t>4. measurement value</a:t>
            </a:r>
          </a:p>
          <a:p>
            <a:r>
              <a:rPr lang="en-US" sz="1600" dirty="0">
                <a:solidFill>
                  <a:srgbClr val="000090"/>
                </a:solidFill>
                <a:latin typeface="Arial Rounded MT Bold"/>
                <a:cs typeface="Arial Rounded MT Bold"/>
              </a:rPr>
              <a:t>5. measurement unit</a:t>
            </a:r>
          </a:p>
          <a:p>
            <a:r>
              <a:rPr lang="en-US" sz="1600" dirty="0">
                <a:solidFill>
                  <a:srgbClr val="000090"/>
                </a:solidFill>
                <a:latin typeface="Arial Rounded MT Bold"/>
                <a:cs typeface="Arial Rounded MT Bold"/>
              </a:rPr>
              <a:t>6. source diet record info </a:t>
            </a:r>
          </a:p>
          <a:p>
            <a:r>
              <a:rPr lang="en-US" sz="1600" dirty="0">
                <a:solidFill>
                  <a:srgbClr val="000090"/>
                </a:solidFill>
                <a:latin typeface="Arial Rounded MT Bold"/>
                <a:cs typeface="Arial Rounded MT Bold"/>
              </a:rPr>
              <a:t>7. </a:t>
            </a:r>
            <a:r>
              <a:rPr lang="en-US" sz="16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nutrient </a:t>
            </a:r>
            <a:r>
              <a:rPr lang="en-US" sz="1600" dirty="0">
                <a:solidFill>
                  <a:srgbClr val="000090"/>
                </a:solidFill>
                <a:latin typeface="Arial Rounded MT Bold"/>
                <a:cs typeface="Arial Rounded MT Bold"/>
              </a:rPr>
              <a:t>analysis software info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600200" y="4267200"/>
            <a:ext cx="6629400" cy="2057400"/>
          </a:xfrm>
          <a:prstGeom prst="roundRect">
            <a:avLst/>
          </a:prstGeom>
          <a:ln w="38100" cmpd="sng">
            <a:solidFill>
              <a:srgbClr val="B208D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u="sng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Developmental Growth Indicator (a.k.a. Growth percentile) </a:t>
            </a:r>
            <a:endParaRPr lang="en-US" sz="1600" u="sng" dirty="0">
              <a:solidFill>
                <a:srgbClr val="000090"/>
              </a:solidFill>
              <a:latin typeface="Arial Rounded MT Bold"/>
              <a:cs typeface="Arial Rounded MT Bold"/>
            </a:endParaRPr>
          </a:p>
          <a:p>
            <a:endParaRPr lang="en-US" sz="1600" u="sng" dirty="0">
              <a:solidFill>
                <a:srgbClr val="000090"/>
              </a:solidFill>
              <a:latin typeface="Arial Rounded MT Bold"/>
              <a:cs typeface="Arial Rounded MT Bold"/>
            </a:endParaRPr>
          </a:p>
          <a:p>
            <a:r>
              <a:rPr lang="en-US" sz="1600" dirty="0">
                <a:solidFill>
                  <a:srgbClr val="000090"/>
                </a:solidFill>
                <a:latin typeface="Arial Rounded MT Bold"/>
                <a:cs typeface="Arial Rounded MT Bold"/>
              </a:rPr>
              <a:t>1. age (at LTFU/research study visit) </a:t>
            </a:r>
          </a:p>
          <a:p>
            <a:r>
              <a:rPr lang="en-US" sz="1600" dirty="0">
                <a:solidFill>
                  <a:srgbClr val="000090"/>
                </a:solidFill>
                <a:latin typeface="Arial Rounded MT Bold"/>
                <a:cs typeface="Arial Rounded MT Bold"/>
              </a:rPr>
              <a:t>2. phenotypic sex datum</a:t>
            </a:r>
          </a:p>
          <a:p>
            <a:r>
              <a:rPr lang="en-US" sz="1600" dirty="0">
                <a:solidFill>
                  <a:srgbClr val="000090"/>
                </a:solidFill>
                <a:latin typeface="Arial Rounded MT Bold"/>
                <a:cs typeface="Arial Rounded MT Bold"/>
              </a:rPr>
              <a:t>3</a:t>
            </a:r>
            <a:r>
              <a:rPr lang="en-US" sz="16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. height/weigh/HC/BMI  measurement value(s) </a:t>
            </a:r>
            <a:endParaRPr lang="en-US" sz="1600" dirty="0">
              <a:solidFill>
                <a:srgbClr val="000090"/>
              </a:solidFill>
              <a:latin typeface="Arial Rounded MT Bold"/>
              <a:cs typeface="Arial Rounded MT Bold"/>
            </a:endParaRPr>
          </a:p>
          <a:p>
            <a:r>
              <a:rPr lang="en-US" sz="16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4. </a:t>
            </a:r>
            <a:r>
              <a:rPr lang="en-US" sz="1600" dirty="0">
                <a:solidFill>
                  <a:srgbClr val="000090"/>
                </a:solidFill>
                <a:latin typeface="Arial Rounded MT Bold"/>
                <a:cs typeface="Arial Rounded MT Bold"/>
              </a:rPr>
              <a:t>measurement </a:t>
            </a:r>
            <a:r>
              <a:rPr lang="en-US" sz="16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unit(s)</a:t>
            </a:r>
            <a:endParaRPr lang="en-US" sz="1600" dirty="0">
              <a:solidFill>
                <a:srgbClr val="000090"/>
              </a:solidFill>
              <a:latin typeface="Arial Rounded MT Bold"/>
              <a:cs typeface="Arial Rounded MT Bold"/>
            </a:endParaRPr>
          </a:p>
          <a:p>
            <a:endParaRPr lang="en-US" sz="1600" dirty="0">
              <a:solidFill>
                <a:srgbClr val="000090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724400" y="838200"/>
            <a:ext cx="4191000" cy="2667000"/>
          </a:xfrm>
          <a:prstGeom prst="roundRect">
            <a:avLst/>
          </a:prstGeom>
          <a:ln w="38100" cmpd="sng">
            <a:solidFill>
              <a:srgbClr val="B208D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u="sng" dirty="0" smtClean="0">
              <a:solidFill>
                <a:srgbClr val="000090"/>
              </a:solidFill>
              <a:latin typeface="Arial Rounded MT Bold"/>
              <a:cs typeface="Arial Rounded MT Bold"/>
            </a:endParaRPr>
          </a:p>
          <a:p>
            <a:r>
              <a:rPr lang="en-US" sz="1600" u="sng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Blood chemical concentrations </a:t>
            </a:r>
          </a:p>
          <a:p>
            <a:r>
              <a:rPr lang="en-US" sz="1600" u="sng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and cell count </a:t>
            </a:r>
            <a:endParaRPr lang="en-US" sz="1600" u="sng" dirty="0">
              <a:solidFill>
                <a:srgbClr val="000090"/>
              </a:solidFill>
              <a:latin typeface="Arial Rounded MT Bold"/>
              <a:cs typeface="Arial Rounded MT Bold"/>
            </a:endParaRPr>
          </a:p>
          <a:p>
            <a:endParaRPr lang="en-US" sz="1600" u="sng" dirty="0">
              <a:solidFill>
                <a:srgbClr val="000090"/>
              </a:solidFill>
              <a:latin typeface="Arial Rounded MT Bold"/>
              <a:cs typeface="Arial Rounded MT Bold"/>
            </a:endParaRPr>
          </a:p>
          <a:p>
            <a:r>
              <a:rPr lang="en-US" sz="1600" dirty="0">
                <a:solidFill>
                  <a:srgbClr val="000090"/>
                </a:solidFill>
                <a:latin typeface="Arial Rounded MT Bold"/>
                <a:cs typeface="Arial Rounded MT Bold"/>
              </a:rPr>
              <a:t>1. age (at LTFU/research study visit) </a:t>
            </a:r>
          </a:p>
          <a:p>
            <a:r>
              <a:rPr lang="en-US" sz="1600" dirty="0">
                <a:solidFill>
                  <a:srgbClr val="000090"/>
                </a:solidFill>
                <a:latin typeface="Arial Rounded MT Bold"/>
                <a:cs typeface="Arial Rounded MT Bold"/>
              </a:rPr>
              <a:t>2. phenotypic sex datum</a:t>
            </a:r>
          </a:p>
          <a:p>
            <a:r>
              <a:rPr lang="en-US" sz="1600" dirty="0">
                <a:solidFill>
                  <a:srgbClr val="000090"/>
                </a:solidFill>
                <a:latin typeface="Arial Rounded MT Bold"/>
                <a:cs typeface="Arial Rounded MT Bold"/>
              </a:rPr>
              <a:t>3. state </a:t>
            </a:r>
            <a:r>
              <a:rPr lang="en-US" sz="1600" dirty="0" err="1">
                <a:solidFill>
                  <a:srgbClr val="000090"/>
                </a:solidFill>
                <a:latin typeface="Arial Rounded MT Bold"/>
                <a:cs typeface="Arial Rounded MT Bold"/>
              </a:rPr>
              <a:t>wrt</a:t>
            </a:r>
            <a:r>
              <a:rPr lang="en-US" sz="1600" dirty="0">
                <a:solidFill>
                  <a:srgbClr val="000090"/>
                </a:solidFill>
                <a:latin typeface="Arial Rounded MT Bold"/>
                <a:cs typeface="Arial Rounded MT Bold"/>
              </a:rPr>
              <a:t> pregnancy and lactation</a:t>
            </a:r>
          </a:p>
          <a:p>
            <a:r>
              <a:rPr lang="en-US" sz="1600" dirty="0">
                <a:solidFill>
                  <a:srgbClr val="000090"/>
                </a:solidFill>
                <a:latin typeface="Arial Rounded MT Bold"/>
                <a:cs typeface="Arial Rounded MT Bold"/>
              </a:rPr>
              <a:t>4. measurement value</a:t>
            </a:r>
          </a:p>
          <a:p>
            <a:r>
              <a:rPr lang="en-US" sz="1600" dirty="0">
                <a:solidFill>
                  <a:srgbClr val="000090"/>
                </a:solidFill>
                <a:latin typeface="Arial Rounded MT Bold"/>
                <a:cs typeface="Arial Rounded MT Bold"/>
              </a:rPr>
              <a:t>5. measurement </a:t>
            </a:r>
            <a:r>
              <a:rPr lang="en-US" sz="16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unit(s)</a:t>
            </a:r>
            <a:endParaRPr lang="en-US" sz="1600" dirty="0">
              <a:solidFill>
                <a:srgbClr val="000090"/>
              </a:solidFill>
              <a:latin typeface="Arial Rounded MT Bold"/>
              <a:cs typeface="Arial Rounded MT Bold"/>
            </a:endParaRPr>
          </a:p>
          <a:p>
            <a:r>
              <a:rPr lang="en-US" sz="16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6. analytical method</a:t>
            </a:r>
            <a:endParaRPr lang="en-US" sz="1600" dirty="0">
              <a:solidFill>
                <a:srgbClr val="000090"/>
              </a:solidFill>
              <a:latin typeface="Arial Rounded MT Bold"/>
              <a:cs typeface="Arial Rounded MT Bold"/>
            </a:endParaRPr>
          </a:p>
        </p:txBody>
      </p:sp>
    </p:spTree>
    <p:extLst>
      <p:ext uri="{BB962C8B-B14F-4D97-AF65-F5344CB8AC3E}">
        <p14:creationId xmlns:p14="http://schemas.microsoft.com/office/powerpoint/2010/main" val="2295860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92024" y="6665976"/>
            <a:ext cx="347472" cy="192024"/>
          </a:xfrm>
        </p:spPr>
        <p:txBody>
          <a:bodyPr/>
          <a:lstStyle/>
          <a:p>
            <a:pPr>
              <a:defRPr/>
            </a:pPr>
            <a:fld id="{D1E26854-8C85-3A48-B074-7CB503D22FA8}" type="slidenum">
              <a:rPr lang="en-US" sz="800" smtClean="0">
                <a:solidFill>
                  <a:srgbClr val="0000FF"/>
                </a:solidFill>
                <a:latin typeface="Arial"/>
                <a:cs typeface="Arial"/>
              </a:rPr>
              <a:pPr>
                <a:defRPr/>
              </a:pPr>
              <a:t>12</a:t>
            </a:fld>
            <a:endParaRPr lang="en-US" sz="8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pic>
        <p:nvPicPr>
          <p:cNvPr id="4" name="Picture 3" descr="Logo01_DarkBlueAcrony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530" y="6553200"/>
            <a:ext cx="700851" cy="266776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52400" y="0"/>
            <a:ext cx="64770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sz="2600" u="sng" dirty="0" smtClean="0">
                <a:solidFill>
                  <a:srgbClr val="070166"/>
                </a:solidFill>
                <a:latin typeface="Arial Rounded MT Bold" charset="0"/>
              </a:rPr>
              <a:t>Ontology - Classes</a:t>
            </a:r>
            <a:endParaRPr lang="en-US" sz="2600" dirty="0">
              <a:latin typeface="Calibri" charset="0"/>
            </a:endParaRPr>
          </a:p>
        </p:txBody>
      </p:sp>
      <p:pic>
        <p:nvPicPr>
          <p:cNvPr id="3" name="Picture 2" descr="onto-classe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56" y="457200"/>
            <a:ext cx="8844644" cy="62484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981200" y="3675742"/>
            <a:ext cx="6324600" cy="609600"/>
          </a:xfrm>
          <a:prstGeom prst="roundRect">
            <a:avLst/>
          </a:prstGeom>
          <a:noFill/>
          <a:ln w="38100" cmpd="sng">
            <a:solidFill>
              <a:srgbClr val="FF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975761" y="4818742"/>
            <a:ext cx="6324600" cy="609600"/>
          </a:xfrm>
          <a:prstGeom prst="roundRect">
            <a:avLst/>
          </a:prstGeom>
          <a:noFill/>
          <a:ln w="38100" cmpd="sng">
            <a:solidFill>
              <a:srgbClr val="FF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860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92024" y="6665976"/>
            <a:ext cx="347472" cy="192024"/>
          </a:xfrm>
        </p:spPr>
        <p:txBody>
          <a:bodyPr/>
          <a:lstStyle/>
          <a:p>
            <a:pPr>
              <a:defRPr/>
            </a:pPr>
            <a:fld id="{D1E26854-8C85-3A48-B074-7CB503D22FA8}" type="slidenum">
              <a:rPr lang="en-US" sz="800" smtClean="0">
                <a:solidFill>
                  <a:srgbClr val="0000FF"/>
                </a:solidFill>
                <a:latin typeface="Arial"/>
                <a:cs typeface="Arial"/>
              </a:rPr>
              <a:pPr>
                <a:defRPr/>
              </a:pPr>
              <a:t>13</a:t>
            </a:fld>
            <a:endParaRPr lang="en-US" sz="8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pic>
        <p:nvPicPr>
          <p:cNvPr id="4" name="Picture 3" descr="Logo01_DarkBlueAcrony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530" y="6553200"/>
            <a:ext cx="700851" cy="266776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52400" y="0"/>
            <a:ext cx="38862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sz="2600" u="sng" dirty="0" smtClean="0">
                <a:solidFill>
                  <a:srgbClr val="070166"/>
                </a:solidFill>
                <a:latin typeface="Arial Rounded MT Bold" charset="0"/>
              </a:rPr>
              <a:t>Ontology - Relations</a:t>
            </a:r>
            <a:endParaRPr lang="en-US" sz="2600" dirty="0">
              <a:latin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8600" y="685800"/>
            <a:ext cx="807720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u="sng" dirty="0">
                <a:solidFill>
                  <a:srgbClr val="0000FF"/>
                </a:solidFill>
                <a:latin typeface="Arial Rounded MT Bold"/>
                <a:cs typeface="Arial Rounded MT Bold"/>
              </a:rPr>
              <a:t>h</a:t>
            </a:r>
            <a:r>
              <a:rPr lang="en-US" i="1" u="sng" dirty="0" smtClean="0">
                <a:solidFill>
                  <a:srgbClr val="0000FF"/>
                </a:solidFill>
                <a:latin typeface="Arial Rounded MT Bold"/>
                <a:cs typeface="Arial Rounded MT Bold"/>
              </a:rPr>
              <a:t>as informational basis</a:t>
            </a:r>
            <a:r>
              <a:rPr lang="en-US" sz="1400" i="1" dirty="0" smtClean="0">
                <a:solidFill>
                  <a:srgbClr val="0000FF"/>
                </a:solidFill>
                <a:latin typeface="Arial Rounded MT Bold"/>
                <a:cs typeface="Arial Rounded MT Bold"/>
              </a:rPr>
              <a:t> </a:t>
            </a:r>
          </a:p>
          <a:p>
            <a:pPr marL="173038" indent="-173038">
              <a:buFont typeface="Arial"/>
              <a:buChar char="•"/>
            </a:pPr>
            <a:r>
              <a:rPr lang="en-US" sz="14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A </a:t>
            </a:r>
            <a:r>
              <a:rPr lang="en-US" sz="1400" dirty="0" err="1" smtClean="0">
                <a:solidFill>
                  <a:srgbClr val="0000FF"/>
                </a:solidFill>
                <a:latin typeface="Arial Rounded MT Bold"/>
                <a:cs typeface="Arial Rounded MT Bold"/>
              </a:rPr>
              <a:t>IAO:data</a:t>
            </a:r>
            <a:r>
              <a:rPr lang="en-US" sz="1400" dirty="0" smtClean="0">
                <a:solidFill>
                  <a:srgbClr val="0000FF"/>
                </a:solidFill>
                <a:latin typeface="Arial Rounded MT Bold"/>
                <a:cs typeface="Arial Rounded MT Bold"/>
              </a:rPr>
              <a:t> item</a:t>
            </a:r>
            <a:r>
              <a:rPr lang="en-US" sz="14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 is obtained based on </a:t>
            </a:r>
            <a:r>
              <a:rPr lang="en-US" sz="1400" i="1" dirty="0" err="1" smtClean="0">
                <a:solidFill>
                  <a:srgbClr val="0000FF"/>
                </a:solidFill>
                <a:latin typeface="Arial Rounded MT Bold"/>
                <a:cs typeface="Arial Rounded MT Bold"/>
              </a:rPr>
              <a:t>IAO:information</a:t>
            </a:r>
            <a:r>
              <a:rPr lang="en-US" sz="1400" i="1" dirty="0" smtClean="0">
                <a:solidFill>
                  <a:srgbClr val="0000FF"/>
                </a:solidFill>
                <a:latin typeface="Arial Rounded MT Bold"/>
                <a:cs typeface="Arial Rounded MT Bold"/>
              </a:rPr>
              <a:t> content entity</a:t>
            </a:r>
            <a:r>
              <a:rPr lang="en-US" sz="14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 or </a:t>
            </a:r>
            <a:r>
              <a:rPr lang="en-US" sz="1400" dirty="0" err="1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IAO:data</a:t>
            </a:r>
            <a:r>
              <a:rPr lang="en-US" sz="14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 item or items. </a:t>
            </a:r>
          </a:p>
          <a:p>
            <a:pPr marL="173038" indent="-173038">
              <a:buFont typeface="Arial"/>
              <a:buChar char="•"/>
            </a:pPr>
            <a:r>
              <a:rPr lang="en-US" sz="14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Skipping the </a:t>
            </a:r>
            <a:r>
              <a:rPr lang="en-US" sz="1400" i="1" dirty="0" err="1" smtClean="0">
                <a:solidFill>
                  <a:srgbClr val="0000FF"/>
                </a:solidFill>
                <a:latin typeface="Arial Rounded MT Bold"/>
                <a:cs typeface="Arial Rounded MT Bold"/>
              </a:rPr>
              <a:t>OBI:data</a:t>
            </a:r>
            <a:r>
              <a:rPr lang="en-US" sz="1400" i="1" dirty="0" smtClean="0">
                <a:solidFill>
                  <a:srgbClr val="0000FF"/>
                </a:solidFill>
                <a:latin typeface="Arial Rounded MT Bold"/>
                <a:cs typeface="Arial Rounded MT Bold"/>
              </a:rPr>
              <a:t> transformation</a:t>
            </a:r>
            <a:r>
              <a:rPr lang="en-US" sz="1400" dirty="0" smtClean="0">
                <a:solidFill>
                  <a:srgbClr val="0000FF"/>
                </a:solidFill>
                <a:latin typeface="Arial Rounded MT Bold"/>
                <a:cs typeface="Arial Rounded MT Bold"/>
              </a:rPr>
              <a:t> process</a:t>
            </a:r>
            <a:r>
              <a:rPr lang="en-US" sz="14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 and </a:t>
            </a:r>
            <a:r>
              <a:rPr lang="en-US" sz="1400" i="1" dirty="0" err="1" smtClean="0">
                <a:solidFill>
                  <a:srgbClr val="0000FF"/>
                </a:solidFill>
                <a:latin typeface="Arial Rounded MT Bold"/>
                <a:cs typeface="Arial Rounded MT Bold"/>
              </a:rPr>
              <a:t>IAO:is</a:t>
            </a:r>
            <a:r>
              <a:rPr lang="en-US" sz="1400" i="1" dirty="0" smtClean="0">
                <a:solidFill>
                  <a:srgbClr val="0000FF"/>
                </a:solidFill>
                <a:latin typeface="Arial Rounded MT Bold"/>
                <a:cs typeface="Arial Rounded MT Bold"/>
              </a:rPr>
              <a:t> specified output of</a:t>
            </a:r>
            <a:r>
              <a:rPr lang="en-US" sz="1400" dirty="0" smtClean="0">
                <a:solidFill>
                  <a:srgbClr val="0000FF"/>
                </a:solidFill>
                <a:latin typeface="Arial Rounded MT Bold"/>
                <a:cs typeface="Arial Rounded MT Bold"/>
              </a:rPr>
              <a:t> </a:t>
            </a:r>
            <a:r>
              <a:rPr lang="en-US" sz="1400" i="1" dirty="0" err="1" smtClean="0">
                <a:solidFill>
                  <a:srgbClr val="0000FF"/>
                </a:solidFill>
                <a:latin typeface="Arial Rounded MT Bold"/>
                <a:cs typeface="Arial Rounded MT Bold"/>
              </a:rPr>
              <a:t>OBI:planned</a:t>
            </a:r>
            <a:r>
              <a:rPr lang="en-US" sz="1400" i="1" dirty="0" smtClean="0">
                <a:solidFill>
                  <a:srgbClr val="0000FF"/>
                </a:solidFill>
                <a:latin typeface="Arial Rounded MT Bold"/>
                <a:cs typeface="Arial Rounded MT Bold"/>
              </a:rPr>
              <a:t> process</a:t>
            </a:r>
            <a:endParaRPr lang="en-US" sz="1400" i="1" dirty="0">
              <a:solidFill>
                <a:srgbClr val="0000FF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600" y="2057400"/>
            <a:ext cx="8077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u="sng" dirty="0" smtClean="0">
                <a:solidFill>
                  <a:srgbClr val="0000FF"/>
                </a:solidFill>
                <a:latin typeface="Arial Rounded MT Bold"/>
                <a:cs typeface="Arial Rounded MT Bold"/>
              </a:rPr>
              <a:t>is datum produced by </a:t>
            </a:r>
            <a:endParaRPr lang="en-US" sz="1400" i="1" dirty="0" smtClean="0">
              <a:solidFill>
                <a:srgbClr val="0000FF"/>
              </a:solidFill>
              <a:latin typeface="Arial Rounded MT Bold"/>
              <a:cs typeface="Arial Rounded MT Bold"/>
            </a:endParaRPr>
          </a:p>
          <a:p>
            <a:r>
              <a:rPr lang="en-US" sz="14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A </a:t>
            </a:r>
            <a:r>
              <a:rPr lang="en-US" sz="1400" i="1" dirty="0" err="1" smtClean="0">
                <a:solidFill>
                  <a:srgbClr val="0000FF"/>
                </a:solidFill>
                <a:latin typeface="Arial Rounded MT Bold"/>
                <a:cs typeface="Arial Rounded MT Bold"/>
              </a:rPr>
              <a:t>IAO:data</a:t>
            </a:r>
            <a:r>
              <a:rPr lang="en-US" sz="1400" i="1" dirty="0" smtClean="0">
                <a:solidFill>
                  <a:srgbClr val="0000FF"/>
                </a:solidFill>
                <a:latin typeface="Arial Rounded MT Bold"/>
                <a:cs typeface="Arial Rounded MT Bold"/>
              </a:rPr>
              <a:t> item</a:t>
            </a:r>
            <a:r>
              <a:rPr lang="en-US" sz="14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 is produced by he execution of some </a:t>
            </a:r>
            <a:r>
              <a:rPr lang="en-US" sz="1400" i="1" dirty="0" smtClean="0">
                <a:solidFill>
                  <a:srgbClr val="0000FF"/>
                </a:solidFill>
                <a:latin typeface="Arial Rounded MT Bold"/>
                <a:cs typeface="Arial Rounded MT Bold"/>
              </a:rPr>
              <a:t>nutrient analysis software</a:t>
            </a:r>
            <a:endParaRPr lang="en-US" sz="1400" i="1" dirty="0">
              <a:solidFill>
                <a:srgbClr val="0000FF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600" y="2895600"/>
            <a:ext cx="8077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u="sng" dirty="0">
                <a:solidFill>
                  <a:srgbClr val="0000FF"/>
                </a:solidFill>
                <a:latin typeface="Arial Rounded MT Bold"/>
                <a:cs typeface="Arial Rounded MT Bold"/>
              </a:rPr>
              <a:t>h</a:t>
            </a:r>
            <a:r>
              <a:rPr lang="en-US" i="1" u="sng" dirty="0" smtClean="0">
                <a:solidFill>
                  <a:srgbClr val="0000FF"/>
                </a:solidFill>
                <a:latin typeface="Arial Rounded MT Bold"/>
                <a:cs typeface="Arial Rounded MT Bold"/>
              </a:rPr>
              <a:t>as alphanumerical value</a:t>
            </a:r>
            <a:endParaRPr lang="en-US" sz="1400" i="1" dirty="0" smtClean="0">
              <a:solidFill>
                <a:srgbClr val="0000FF"/>
              </a:solidFill>
              <a:latin typeface="Arial Rounded MT Bold"/>
              <a:cs typeface="Arial Rounded MT Bold"/>
            </a:endParaRPr>
          </a:p>
          <a:p>
            <a:r>
              <a:rPr lang="en-US" sz="14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Used for all string (non-computable) values e.g., </a:t>
            </a:r>
            <a:r>
              <a:rPr lang="en-US" sz="1400" i="1" dirty="0" smtClean="0">
                <a:solidFill>
                  <a:srgbClr val="0000FF"/>
                </a:solidFill>
                <a:latin typeface="Arial Rounded MT Bold"/>
                <a:cs typeface="Arial Rounded MT Bold"/>
              </a:rPr>
              <a:t>phenotypic sex datum</a:t>
            </a:r>
            <a:r>
              <a:rPr lang="en-US" sz="14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 values (F, f, M, m)</a:t>
            </a:r>
            <a:endParaRPr lang="en-US" sz="1400" dirty="0">
              <a:solidFill>
                <a:srgbClr val="0000FF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9486" y="3657600"/>
            <a:ext cx="80772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IAO relations</a:t>
            </a:r>
            <a:endParaRPr lang="en-US" sz="1400" dirty="0" smtClean="0">
              <a:solidFill>
                <a:srgbClr val="000090"/>
              </a:solidFill>
              <a:latin typeface="Arial Rounded MT Bold"/>
              <a:cs typeface="Arial Rounded MT Bold"/>
            </a:endParaRPr>
          </a:p>
          <a:p>
            <a:r>
              <a:rPr lang="en-US" sz="1400" dirty="0" err="1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IAO:has</a:t>
            </a:r>
            <a:r>
              <a:rPr lang="en-US" sz="14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 measurement unit label</a:t>
            </a:r>
          </a:p>
          <a:p>
            <a:r>
              <a:rPr lang="en-US" sz="1400" dirty="0" err="1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IAO:has</a:t>
            </a:r>
            <a:r>
              <a:rPr lang="en-US" sz="14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 measurement value</a:t>
            </a:r>
            <a:endParaRPr lang="en-US" sz="1400" dirty="0">
              <a:solidFill>
                <a:srgbClr val="0000FF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6" name="Picture 5" descr="Val-KS1_cod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495800"/>
            <a:ext cx="86868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860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92024" y="6665976"/>
            <a:ext cx="347472" cy="192024"/>
          </a:xfrm>
        </p:spPr>
        <p:txBody>
          <a:bodyPr/>
          <a:lstStyle/>
          <a:p>
            <a:pPr>
              <a:defRPr/>
            </a:pPr>
            <a:fld id="{D1E26854-8C85-3A48-B074-7CB503D22FA8}" type="slidenum">
              <a:rPr lang="en-US" sz="800" smtClean="0">
                <a:solidFill>
                  <a:srgbClr val="0000FF"/>
                </a:solidFill>
                <a:latin typeface="Arial"/>
                <a:cs typeface="Arial"/>
              </a:rPr>
              <a:pPr>
                <a:defRPr/>
              </a:pPr>
              <a:t>14</a:t>
            </a:fld>
            <a:endParaRPr lang="en-US" sz="8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pic>
        <p:nvPicPr>
          <p:cNvPr id="4" name="Picture 3" descr="Logo01_DarkBlueAcrony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530" y="6553200"/>
            <a:ext cx="700851" cy="266776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52400" y="0"/>
            <a:ext cx="563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sz="2600" u="sng" dirty="0" smtClean="0">
                <a:solidFill>
                  <a:srgbClr val="070166"/>
                </a:solidFill>
                <a:latin typeface="Arial Rounded MT Bold" charset="0"/>
              </a:rPr>
              <a:t>Ontology – Logical descriptions</a:t>
            </a:r>
            <a:endParaRPr lang="en-US" sz="2600" dirty="0">
              <a:latin typeface="Calibri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1257" y="457200"/>
            <a:ext cx="76267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u="sng" dirty="0">
                <a:solidFill>
                  <a:srgbClr val="0000FF"/>
                </a:solidFill>
                <a:latin typeface="Arial Rounded MT Bold"/>
                <a:cs typeface="Arial Rounded MT Bold"/>
              </a:rPr>
              <a:t>h</a:t>
            </a:r>
            <a:r>
              <a:rPr lang="en-US" sz="1600" i="1" u="sng" dirty="0" smtClean="0">
                <a:solidFill>
                  <a:srgbClr val="0000FF"/>
                </a:solidFill>
                <a:latin typeface="Arial Rounded MT Bold"/>
                <a:cs typeface="Arial Rounded MT Bold"/>
              </a:rPr>
              <a:t>igh average daily dietary </a:t>
            </a:r>
            <a:r>
              <a:rPr lang="en-US" sz="1600" i="1" u="sng" dirty="0" err="1" smtClean="0">
                <a:solidFill>
                  <a:srgbClr val="0000FF"/>
                </a:solidFill>
                <a:latin typeface="Arial Rounded MT Bold"/>
                <a:cs typeface="Arial Rounded MT Bold"/>
              </a:rPr>
              <a:t>leucine</a:t>
            </a:r>
            <a:r>
              <a:rPr lang="en-US" sz="1600" i="1" u="sng" dirty="0" smtClean="0">
                <a:solidFill>
                  <a:srgbClr val="0000FF"/>
                </a:solidFill>
                <a:latin typeface="Arial Rounded MT Bold"/>
                <a:cs typeface="Arial Rounded MT Bold"/>
              </a:rPr>
              <a:t> intake per body mass (ONSTR_0440505)</a:t>
            </a:r>
            <a:endParaRPr lang="en-US" sz="1600" i="1" dirty="0">
              <a:solidFill>
                <a:srgbClr val="0000FF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1" y="810798"/>
            <a:ext cx="8686800" cy="5909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'</a:t>
            </a:r>
            <a:r>
              <a:rPr lang="en-US" sz="1050" b="1" dirty="0">
                <a:solidFill>
                  <a:srgbClr val="000090"/>
                </a:solidFill>
                <a:latin typeface="Arial"/>
                <a:cs typeface="Arial"/>
              </a:rPr>
              <a:t>average daily dietary </a:t>
            </a:r>
            <a:r>
              <a:rPr lang="en-US" sz="1050" b="1" dirty="0" err="1">
                <a:solidFill>
                  <a:srgbClr val="000090"/>
                </a:solidFill>
                <a:latin typeface="Arial"/>
                <a:cs typeface="Arial"/>
              </a:rPr>
              <a:t>leucine</a:t>
            </a:r>
            <a:r>
              <a:rPr lang="en-US" sz="1050" b="1" dirty="0">
                <a:solidFill>
                  <a:srgbClr val="000090"/>
                </a:solidFill>
                <a:latin typeface="Arial"/>
                <a:cs typeface="Arial"/>
              </a:rPr>
              <a:t> intake per body mass during observed time interval</a:t>
            </a:r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'</a:t>
            </a:r>
          </a:p>
          <a:p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 and ((((((('has informational basis' some 'phenotypic sex </a:t>
            </a:r>
            <a:r>
              <a:rPr lang="en-US" sz="1050" dirty="0" smtClean="0">
                <a:solidFill>
                  <a:srgbClr val="000090"/>
                </a:solidFill>
                <a:latin typeface="Arial"/>
                <a:cs typeface="Arial"/>
              </a:rPr>
              <a:t>datum’)  and </a:t>
            </a:r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('has informational basis' some </a:t>
            </a:r>
          </a:p>
          <a:p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    (('age at long-term follow-up interval visit measurement </a:t>
            </a:r>
            <a:r>
              <a:rPr lang="en-US" sz="1050" dirty="0" smtClean="0">
                <a:solidFill>
                  <a:srgbClr val="000090"/>
                </a:solidFill>
                <a:latin typeface="Arial"/>
                <a:cs typeface="Arial"/>
              </a:rPr>
              <a:t>datum’ </a:t>
            </a:r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or 'age at research study visit measurement datum')</a:t>
            </a:r>
          </a:p>
          <a:p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     and ('has measurement unit label' some year</a:t>
            </a:r>
            <a:r>
              <a:rPr lang="en-US" sz="1050" dirty="0" smtClean="0">
                <a:solidFill>
                  <a:srgbClr val="000090"/>
                </a:solidFill>
                <a:latin typeface="Arial"/>
                <a:cs typeface="Arial"/>
              </a:rPr>
              <a:t>) </a:t>
            </a:r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and ('has measurement value' some (float[&gt;= 4.0f] and float[&lt; 9.0f])))</a:t>
            </a:r>
            <a:r>
              <a:rPr lang="en-US" sz="1050" dirty="0" smtClean="0">
                <a:solidFill>
                  <a:srgbClr val="000090"/>
                </a:solidFill>
                <a:latin typeface="Arial"/>
                <a:cs typeface="Arial"/>
              </a:rPr>
              <a:t>)</a:t>
            </a:r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 </a:t>
            </a:r>
            <a:r>
              <a:rPr lang="en-US" sz="1050" dirty="0" smtClean="0">
                <a:solidFill>
                  <a:srgbClr val="000090"/>
                </a:solidFill>
                <a:latin typeface="Arial"/>
                <a:cs typeface="Arial"/>
              </a:rPr>
              <a:t>or </a:t>
            </a:r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(('has informational basis' some </a:t>
            </a:r>
            <a:r>
              <a:rPr lang="en-US" sz="1050" dirty="0" smtClean="0">
                <a:solidFill>
                  <a:srgbClr val="000090"/>
                </a:solidFill>
                <a:latin typeface="Arial"/>
                <a:cs typeface="Arial"/>
              </a:rPr>
              <a:t>(</a:t>
            </a:r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'phenotypic sex </a:t>
            </a:r>
            <a:r>
              <a:rPr lang="en-US" sz="1050" dirty="0" smtClean="0">
                <a:solidFill>
                  <a:srgbClr val="000090"/>
                </a:solidFill>
                <a:latin typeface="Arial"/>
                <a:cs typeface="Arial"/>
              </a:rPr>
              <a:t>datum’ </a:t>
            </a:r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and ('has alphanumerical value' some ({"M"^^string , "m"^^string}))</a:t>
            </a:r>
            <a:r>
              <a:rPr lang="en-US" sz="1050" dirty="0" smtClean="0">
                <a:solidFill>
                  <a:srgbClr val="000090"/>
                </a:solidFill>
                <a:latin typeface="Arial"/>
                <a:cs typeface="Arial"/>
              </a:rPr>
              <a:t>)) and ('has informational basis' some (('age at long-term follow-up interval visit measurement datum’ or 'age at research study visit measurement datum’) and ('has measurement unit label' some year) and </a:t>
            </a:r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('has measurement value' some (float[&gt;= 9.0f] and float[&lt; 14.0f])))))</a:t>
            </a:r>
            <a:r>
              <a:rPr lang="en-US" sz="1050" dirty="0" smtClean="0">
                <a:solidFill>
                  <a:srgbClr val="000090"/>
                </a:solidFill>
                <a:latin typeface="Arial"/>
                <a:cs typeface="Arial"/>
              </a:rPr>
              <a:t>) and </a:t>
            </a:r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('has measurement value' some float[&gt; 49.0f]</a:t>
            </a:r>
            <a:r>
              <a:rPr lang="en-US" sz="1050" dirty="0" smtClean="0">
                <a:solidFill>
                  <a:srgbClr val="000090"/>
                </a:solidFill>
                <a:latin typeface="Arial"/>
                <a:cs typeface="Arial"/>
              </a:rPr>
              <a:t>)</a:t>
            </a:r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 </a:t>
            </a:r>
            <a:r>
              <a:rPr lang="en-US" sz="1050" dirty="0" smtClean="0">
                <a:solidFill>
                  <a:srgbClr val="000090"/>
                </a:solidFill>
                <a:latin typeface="Arial"/>
                <a:cs typeface="Arial"/>
              </a:rPr>
              <a:t>or </a:t>
            </a:r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(((('has informational basis' some </a:t>
            </a:r>
            <a:r>
              <a:rPr lang="en-US" sz="1050" dirty="0" smtClean="0">
                <a:solidFill>
                  <a:srgbClr val="000090"/>
                </a:solidFill>
                <a:latin typeface="Arial"/>
                <a:cs typeface="Arial"/>
              </a:rPr>
              <a:t>(</a:t>
            </a:r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'phenotypic sex </a:t>
            </a:r>
            <a:r>
              <a:rPr lang="en-US" sz="1050" dirty="0" smtClean="0">
                <a:solidFill>
                  <a:srgbClr val="000090"/>
                </a:solidFill>
                <a:latin typeface="Arial"/>
                <a:cs typeface="Arial"/>
              </a:rPr>
              <a:t>datum’ </a:t>
            </a:r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and ('has alphanumerical value' some ({"F"^^string , "f"^^string}))))</a:t>
            </a:r>
          </a:p>
          <a:p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 and ('has informational basis' some </a:t>
            </a:r>
            <a:r>
              <a:rPr lang="en-US" sz="1050" dirty="0" smtClean="0">
                <a:solidFill>
                  <a:srgbClr val="000090"/>
                </a:solidFill>
                <a:latin typeface="Arial"/>
                <a:cs typeface="Arial"/>
              </a:rPr>
              <a:t>(</a:t>
            </a:r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('age at long-term follow-up interval visit measurement </a:t>
            </a:r>
            <a:r>
              <a:rPr lang="en-US" sz="1050" dirty="0" smtClean="0">
                <a:solidFill>
                  <a:srgbClr val="000090"/>
                </a:solidFill>
                <a:latin typeface="Arial"/>
                <a:cs typeface="Arial"/>
              </a:rPr>
              <a:t>datum’ or </a:t>
            </a:r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'age at research study visit measurement </a:t>
            </a:r>
            <a:r>
              <a:rPr lang="en-US" sz="1050" dirty="0" smtClean="0">
                <a:solidFill>
                  <a:srgbClr val="000090"/>
                </a:solidFill>
                <a:latin typeface="Arial"/>
                <a:cs typeface="Arial"/>
              </a:rPr>
              <a:t>datum’) and </a:t>
            </a:r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('has measurement unit label' some </a:t>
            </a:r>
            <a:r>
              <a:rPr lang="en-US" sz="1050" dirty="0" smtClean="0">
                <a:solidFill>
                  <a:srgbClr val="000090"/>
                </a:solidFill>
                <a:latin typeface="Arial"/>
                <a:cs typeface="Arial"/>
              </a:rPr>
              <a:t>year) and </a:t>
            </a:r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('has measurement value' some (float[&gt;= 9.0f] and float[&lt; 14.0f])))))</a:t>
            </a:r>
          </a:p>
          <a:p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 or (('has informational basis' some </a:t>
            </a:r>
            <a:r>
              <a:rPr lang="en-US" sz="1050" dirty="0" smtClean="0">
                <a:solidFill>
                  <a:srgbClr val="000090"/>
                </a:solidFill>
                <a:latin typeface="Arial"/>
                <a:cs typeface="Arial"/>
              </a:rPr>
              <a:t>(</a:t>
            </a:r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'phenotypic sex </a:t>
            </a:r>
            <a:r>
              <a:rPr lang="en-US" sz="1050" dirty="0" smtClean="0">
                <a:solidFill>
                  <a:srgbClr val="000090"/>
                </a:solidFill>
                <a:latin typeface="Arial"/>
                <a:cs typeface="Arial"/>
              </a:rPr>
              <a:t>datum’ and </a:t>
            </a:r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('has alphanumerical value' some ({"M"^^string , "m"^^string}))))</a:t>
            </a:r>
          </a:p>
          <a:p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 and ('has informational basis' some </a:t>
            </a:r>
            <a:r>
              <a:rPr lang="en-US" sz="1050" dirty="0" smtClean="0">
                <a:solidFill>
                  <a:srgbClr val="000090"/>
                </a:solidFill>
                <a:latin typeface="Arial"/>
                <a:cs typeface="Arial"/>
              </a:rPr>
              <a:t>(</a:t>
            </a:r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('age at long-term follow-up interval visit measurement </a:t>
            </a:r>
            <a:r>
              <a:rPr lang="en-US" sz="1050" dirty="0" smtClean="0">
                <a:solidFill>
                  <a:srgbClr val="000090"/>
                </a:solidFill>
                <a:latin typeface="Arial"/>
                <a:cs typeface="Arial"/>
              </a:rPr>
              <a:t>datum’ or </a:t>
            </a:r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'age at research study visit measurement </a:t>
            </a:r>
            <a:r>
              <a:rPr lang="en-US" sz="1050" dirty="0" smtClean="0">
                <a:solidFill>
                  <a:srgbClr val="000090"/>
                </a:solidFill>
                <a:latin typeface="Arial"/>
                <a:cs typeface="Arial"/>
              </a:rPr>
              <a:t>datum’)  and </a:t>
            </a:r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('has measurement unit label' some year</a:t>
            </a:r>
            <a:r>
              <a:rPr lang="en-US" sz="1050" dirty="0" smtClean="0">
                <a:solidFill>
                  <a:srgbClr val="000090"/>
                </a:solidFill>
                <a:latin typeface="Arial"/>
                <a:cs typeface="Arial"/>
              </a:rPr>
              <a:t>) and </a:t>
            </a:r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('has measurement value' some (float[&gt;= 14.0f] and float[&lt; 19.0f]))))))</a:t>
            </a:r>
          </a:p>
          <a:p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 and ('has measurement value' some float[&gt; 47.0f])</a:t>
            </a:r>
            <a:r>
              <a:rPr lang="en-US" sz="1050" dirty="0" smtClean="0">
                <a:solidFill>
                  <a:srgbClr val="000090"/>
                </a:solidFill>
                <a:latin typeface="Arial"/>
                <a:cs typeface="Arial"/>
              </a:rPr>
              <a:t>) or </a:t>
            </a:r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(((('has informational basis' some </a:t>
            </a:r>
            <a:r>
              <a:rPr lang="en-US" sz="1050" dirty="0" smtClean="0">
                <a:solidFill>
                  <a:srgbClr val="000090"/>
                </a:solidFill>
                <a:latin typeface="Arial"/>
                <a:cs typeface="Arial"/>
              </a:rPr>
              <a:t>(</a:t>
            </a:r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('age at long-term follow-up interval visit measurement </a:t>
            </a:r>
            <a:r>
              <a:rPr lang="en-US" sz="1050" dirty="0" smtClean="0">
                <a:solidFill>
                  <a:srgbClr val="000090"/>
                </a:solidFill>
                <a:latin typeface="Arial"/>
                <a:cs typeface="Arial"/>
              </a:rPr>
              <a:t>datum’ or </a:t>
            </a:r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'age at research study visit measurement </a:t>
            </a:r>
            <a:r>
              <a:rPr lang="en-US" sz="1050" dirty="0" smtClean="0">
                <a:solidFill>
                  <a:srgbClr val="000090"/>
                </a:solidFill>
                <a:latin typeface="Arial"/>
                <a:cs typeface="Arial"/>
              </a:rPr>
              <a:t>datum’) and </a:t>
            </a:r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('has measurement unit label' some month</a:t>
            </a:r>
            <a:r>
              <a:rPr lang="en-US" sz="1050" dirty="0" smtClean="0">
                <a:solidFill>
                  <a:srgbClr val="000090"/>
                </a:solidFill>
                <a:latin typeface="Arial"/>
                <a:cs typeface="Arial"/>
              </a:rPr>
              <a:t>) and </a:t>
            </a:r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('has measurement value' some (float[&gt;= 7.0f] and float[&lt; 12.0f])))</a:t>
            </a:r>
            <a:r>
              <a:rPr lang="en-US" sz="1050" dirty="0" smtClean="0">
                <a:solidFill>
                  <a:srgbClr val="000090"/>
                </a:solidFill>
                <a:latin typeface="Arial"/>
                <a:cs typeface="Arial"/>
              </a:rPr>
              <a:t>)  and </a:t>
            </a:r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('has measurement value' some float[&gt; 93.0f])</a:t>
            </a:r>
            <a:r>
              <a:rPr lang="en-US" sz="1050" dirty="0" smtClean="0">
                <a:solidFill>
                  <a:srgbClr val="000090"/>
                </a:solidFill>
                <a:latin typeface="Arial"/>
                <a:cs typeface="Arial"/>
              </a:rPr>
              <a:t>) or </a:t>
            </a:r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(('has informational basis' some </a:t>
            </a:r>
            <a:r>
              <a:rPr lang="en-US" sz="1050" dirty="0" smtClean="0">
                <a:solidFill>
                  <a:srgbClr val="000090"/>
                </a:solidFill>
                <a:latin typeface="Arial"/>
                <a:cs typeface="Arial"/>
              </a:rPr>
              <a:t>(</a:t>
            </a:r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('age at long-term follow-up interval visit measurement </a:t>
            </a:r>
            <a:r>
              <a:rPr lang="en-US" sz="1050" dirty="0" smtClean="0">
                <a:solidFill>
                  <a:srgbClr val="000090"/>
                </a:solidFill>
                <a:latin typeface="Arial"/>
                <a:cs typeface="Arial"/>
              </a:rPr>
              <a:t>datum’ or </a:t>
            </a:r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'age at research study visit measurement </a:t>
            </a:r>
            <a:r>
              <a:rPr lang="en-US" sz="1050" dirty="0" smtClean="0">
                <a:solidFill>
                  <a:srgbClr val="000090"/>
                </a:solidFill>
                <a:latin typeface="Arial"/>
                <a:cs typeface="Arial"/>
              </a:rPr>
              <a:t>datum’) and </a:t>
            </a:r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('has measurement unit label' some month</a:t>
            </a:r>
            <a:r>
              <a:rPr lang="en-US" sz="1050" dirty="0" smtClean="0">
                <a:solidFill>
                  <a:srgbClr val="000090"/>
                </a:solidFill>
                <a:latin typeface="Arial"/>
                <a:cs typeface="Arial"/>
              </a:rPr>
              <a:t>) and </a:t>
            </a:r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('has measurement value' some float[&lt; 7.0f]))</a:t>
            </a:r>
            <a:r>
              <a:rPr lang="en-US" sz="1050" dirty="0" smtClean="0">
                <a:solidFill>
                  <a:srgbClr val="000090"/>
                </a:solidFill>
                <a:latin typeface="Arial"/>
                <a:cs typeface="Arial"/>
              </a:rPr>
              <a:t>) and </a:t>
            </a:r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('has measurement value' some float[&gt; 161.0f])</a:t>
            </a:r>
            <a:r>
              <a:rPr lang="en-US" sz="1050" dirty="0" smtClean="0">
                <a:solidFill>
                  <a:srgbClr val="000090"/>
                </a:solidFill>
                <a:latin typeface="Arial"/>
                <a:cs typeface="Arial"/>
              </a:rPr>
              <a:t>) or </a:t>
            </a:r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(('has informational basis' some </a:t>
            </a:r>
            <a:r>
              <a:rPr lang="en-US" sz="1050" dirty="0" smtClean="0">
                <a:solidFill>
                  <a:srgbClr val="000090"/>
                </a:solidFill>
                <a:latin typeface="Arial"/>
                <a:cs typeface="Arial"/>
              </a:rPr>
              <a:t>(</a:t>
            </a:r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('age at long-term follow-up interval visit measurement </a:t>
            </a:r>
            <a:r>
              <a:rPr lang="en-US" sz="1050" dirty="0" smtClean="0">
                <a:solidFill>
                  <a:srgbClr val="000090"/>
                </a:solidFill>
                <a:latin typeface="Arial"/>
                <a:cs typeface="Arial"/>
              </a:rPr>
              <a:t>datum ’or </a:t>
            </a:r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'age at research study visit measurement </a:t>
            </a:r>
            <a:r>
              <a:rPr lang="en-US" sz="1050" dirty="0" smtClean="0">
                <a:solidFill>
                  <a:srgbClr val="000090"/>
                </a:solidFill>
                <a:latin typeface="Arial"/>
                <a:cs typeface="Arial"/>
              </a:rPr>
              <a:t>datum’) and </a:t>
            </a:r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('has measurement unit label' some year</a:t>
            </a:r>
            <a:r>
              <a:rPr lang="en-US" sz="1050" dirty="0" smtClean="0">
                <a:solidFill>
                  <a:srgbClr val="000090"/>
                </a:solidFill>
                <a:latin typeface="Arial"/>
                <a:cs typeface="Arial"/>
              </a:rPr>
              <a:t>) and </a:t>
            </a:r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('has measurement value' some (float[&gt;= 1.0f] and float[&lt; 4.0f])))</a:t>
            </a:r>
            <a:r>
              <a:rPr lang="en-US" sz="1050" dirty="0" smtClean="0">
                <a:solidFill>
                  <a:srgbClr val="000090"/>
                </a:solidFill>
                <a:latin typeface="Arial"/>
                <a:cs typeface="Arial"/>
              </a:rPr>
              <a:t>) and </a:t>
            </a:r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('has measurement value' some float[&gt; 63.0f]</a:t>
            </a:r>
            <a:r>
              <a:rPr lang="en-US" sz="1050" dirty="0" smtClean="0">
                <a:solidFill>
                  <a:srgbClr val="000090"/>
                </a:solidFill>
                <a:latin typeface="Arial"/>
                <a:cs typeface="Arial"/>
              </a:rPr>
              <a:t>)) or (('has informational basis' some (('age at long-term follow-up interval visit measurement datum’ or 'age at research study visit measurement datum’) and ('has measurement unit label' some year) and ('has measurement value' some (float[&gt; 19.0f])))) and ('has measurement value' some float[&gt; 42.0f]))) and ('has informational basis' some 'phenotypic sex datum')) or (('has informational basis' some ('phenotypic sex </a:t>
            </a:r>
            <a:r>
              <a:rPr lang="en-US" sz="1050" dirty="0" err="1" smtClean="0">
                <a:solidFill>
                  <a:srgbClr val="000090"/>
                </a:solidFill>
                <a:latin typeface="Arial"/>
                <a:cs typeface="Arial"/>
              </a:rPr>
              <a:t>datum’and</a:t>
            </a:r>
            <a:r>
              <a:rPr lang="en-US" sz="1050" dirty="0" smtClean="0">
                <a:solidFill>
                  <a:srgbClr val="000090"/>
                </a:solidFill>
                <a:latin typeface="Arial"/>
                <a:cs typeface="Arial"/>
              </a:rPr>
              <a:t> </a:t>
            </a:r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('has alphanumerical value' some ({"F"^^string , "f"^^string})))</a:t>
            </a:r>
            <a:r>
              <a:rPr lang="en-US" sz="1050" dirty="0" smtClean="0">
                <a:solidFill>
                  <a:srgbClr val="000090"/>
                </a:solidFill>
                <a:latin typeface="Arial"/>
                <a:cs typeface="Arial"/>
              </a:rPr>
              <a:t>) and </a:t>
            </a:r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('has informational basis' some </a:t>
            </a:r>
            <a:r>
              <a:rPr lang="en-US" sz="1050" dirty="0" smtClean="0">
                <a:solidFill>
                  <a:srgbClr val="000090"/>
                </a:solidFill>
                <a:latin typeface="Arial"/>
                <a:cs typeface="Arial"/>
              </a:rPr>
              <a:t>(</a:t>
            </a:r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('age at long-term follow-up interval visit measurement </a:t>
            </a:r>
            <a:r>
              <a:rPr lang="en-US" sz="1050" dirty="0" smtClean="0">
                <a:solidFill>
                  <a:srgbClr val="000090"/>
                </a:solidFill>
                <a:latin typeface="Arial"/>
                <a:cs typeface="Arial"/>
              </a:rPr>
              <a:t>datum’ or </a:t>
            </a:r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'age at research study visit measurement </a:t>
            </a:r>
            <a:r>
              <a:rPr lang="en-US" sz="1050" dirty="0" smtClean="0">
                <a:solidFill>
                  <a:srgbClr val="000090"/>
                </a:solidFill>
                <a:latin typeface="Arial"/>
                <a:cs typeface="Arial"/>
              </a:rPr>
              <a:t>datum’) and </a:t>
            </a:r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('has measurement unit label' some year</a:t>
            </a:r>
            <a:r>
              <a:rPr lang="en-US" sz="1050" dirty="0" smtClean="0">
                <a:solidFill>
                  <a:srgbClr val="000090"/>
                </a:solidFill>
                <a:latin typeface="Arial"/>
                <a:cs typeface="Arial"/>
              </a:rPr>
              <a:t>) and </a:t>
            </a:r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('has measurement value' some (float[&gt;= 14.0f] and float[&lt; 19.0f])))</a:t>
            </a:r>
            <a:r>
              <a:rPr lang="en-US" sz="1050" dirty="0" smtClean="0">
                <a:solidFill>
                  <a:srgbClr val="000090"/>
                </a:solidFill>
                <a:latin typeface="Arial"/>
                <a:cs typeface="Arial"/>
              </a:rPr>
              <a:t>) </a:t>
            </a:r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and ('has measurement value' some float[&gt; 44.0f])))</a:t>
            </a:r>
          </a:p>
          <a:p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 and ('has informational basis' some </a:t>
            </a:r>
            <a:r>
              <a:rPr lang="en-US" sz="1050" dirty="0" smtClean="0">
                <a:solidFill>
                  <a:srgbClr val="000090"/>
                </a:solidFill>
                <a:latin typeface="Arial"/>
                <a:cs typeface="Arial"/>
              </a:rPr>
              <a:t>(</a:t>
            </a:r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'human state with respect to pregnancy and lactation </a:t>
            </a:r>
            <a:r>
              <a:rPr lang="en-US" sz="1050" dirty="0" smtClean="0">
                <a:solidFill>
                  <a:srgbClr val="000090"/>
                </a:solidFill>
                <a:latin typeface="Arial"/>
                <a:cs typeface="Arial"/>
              </a:rPr>
              <a:t>datum’ and </a:t>
            </a:r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('has alphanumerical value' some ({"NPNL"^^string , "</a:t>
            </a:r>
            <a:r>
              <a:rPr lang="en-US" sz="1050" dirty="0" err="1">
                <a:solidFill>
                  <a:srgbClr val="000090"/>
                </a:solidFill>
                <a:latin typeface="Arial"/>
                <a:cs typeface="Arial"/>
              </a:rPr>
              <a:t>npnl</a:t>
            </a:r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"^^string}))))</a:t>
            </a:r>
            <a:r>
              <a:rPr lang="en-US" sz="1050" dirty="0" smtClean="0">
                <a:solidFill>
                  <a:srgbClr val="000090"/>
                </a:solidFill>
                <a:latin typeface="Arial"/>
                <a:cs typeface="Arial"/>
              </a:rPr>
              <a:t>)  or </a:t>
            </a:r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(((('has informational basis' some </a:t>
            </a:r>
            <a:r>
              <a:rPr lang="en-US" sz="1050" dirty="0" smtClean="0">
                <a:solidFill>
                  <a:srgbClr val="000090"/>
                </a:solidFill>
                <a:latin typeface="Arial"/>
                <a:cs typeface="Arial"/>
              </a:rPr>
              <a:t>(</a:t>
            </a:r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'human state with respect to pregnancy and lactation datum'</a:t>
            </a:r>
          </a:p>
          <a:p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     and ('has alphanumerical value' some ({"L"^^string , "l"^^string})))</a:t>
            </a:r>
            <a:r>
              <a:rPr lang="en-US" sz="1050" dirty="0" smtClean="0">
                <a:solidFill>
                  <a:srgbClr val="000090"/>
                </a:solidFill>
                <a:latin typeface="Arial"/>
                <a:cs typeface="Arial"/>
              </a:rPr>
              <a:t>)  and </a:t>
            </a:r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('has measurement value' some float[&gt; 62.0f])</a:t>
            </a:r>
            <a:r>
              <a:rPr lang="en-US" sz="1050" dirty="0" smtClean="0">
                <a:solidFill>
                  <a:srgbClr val="000090"/>
                </a:solidFill>
                <a:latin typeface="Arial"/>
                <a:cs typeface="Arial"/>
              </a:rPr>
              <a:t>) </a:t>
            </a:r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or (('has informational basis' some </a:t>
            </a:r>
            <a:r>
              <a:rPr lang="en-US" sz="1050" dirty="0" smtClean="0">
                <a:solidFill>
                  <a:srgbClr val="000090"/>
                </a:solidFill>
                <a:latin typeface="Arial"/>
                <a:cs typeface="Arial"/>
              </a:rPr>
              <a:t>(</a:t>
            </a:r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'human state with respect to pregnancy and lactation </a:t>
            </a:r>
            <a:r>
              <a:rPr lang="en-US" sz="1050" dirty="0" smtClean="0">
                <a:solidFill>
                  <a:srgbClr val="000090"/>
                </a:solidFill>
                <a:latin typeface="Arial"/>
                <a:cs typeface="Arial"/>
              </a:rPr>
              <a:t>datum’ </a:t>
            </a:r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and ('has alphanumerical value' some ({"P"^^string , "p"^^string}))))</a:t>
            </a:r>
          </a:p>
          <a:p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 and ('has measurement value' some float[&gt; 56.0f]))</a:t>
            </a:r>
            <a:r>
              <a:rPr lang="en-US" sz="1050" dirty="0" smtClean="0">
                <a:solidFill>
                  <a:srgbClr val="000090"/>
                </a:solidFill>
                <a:latin typeface="Arial"/>
                <a:cs typeface="Arial"/>
              </a:rPr>
              <a:t>) and </a:t>
            </a:r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('has informational basis' some </a:t>
            </a:r>
            <a:r>
              <a:rPr lang="en-US" sz="1050" dirty="0" smtClean="0">
                <a:solidFill>
                  <a:srgbClr val="000090"/>
                </a:solidFill>
                <a:latin typeface="Arial"/>
                <a:cs typeface="Arial"/>
              </a:rPr>
              <a:t>(</a:t>
            </a:r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'phenotypic sex datum'</a:t>
            </a:r>
          </a:p>
          <a:p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     and ('has alphanumerical value' some ({"F"^^string , "f"^^string}))</a:t>
            </a:r>
            <a:r>
              <a:rPr lang="en-US" sz="1050" dirty="0" smtClean="0">
                <a:solidFill>
                  <a:srgbClr val="000090"/>
                </a:solidFill>
                <a:latin typeface="Arial"/>
                <a:cs typeface="Arial"/>
              </a:rPr>
              <a:t>))  and ('has informational basis' some </a:t>
            </a:r>
          </a:p>
          <a:p>
            <a:r>
              <a:rPr lang="en-US" sz="1050" dirty="0" smtClean="0">
                <a:solidFill>
                  <a:srgbClr val="000090"/>
                </a:solidFill>
                <a:latin typeface="Arial"/>
                <a:cs typeface="Arial"/>
              </a:rPr>
              <a:t>    </a:t>
            </a:r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(('age at long-term follow-up interval visit measurement </a:t>
            </a:r>
            <a:r>
              <a:rPr lang="en-US" sz="1050" dirty="0" smtClean="0">
                <a:solidFill>
                  <a:srgbClr val="000090"/>
                </a:solidFill>
                <a:latin typeface="Arial"/>
                <a:cs typeface="Arial"/>
              </a:rPr>
              <a:t>datum’ </a:t>
            </a:r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or 'age at research study visit measurement datum')</a:t>
            </a:r>
          </a:p>
          <a:p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    </a:t>
            </a:r>
            <a:r>
              <a:rPr lang="en-US" sz="1050" dirty="0" smtClean="0">
                <a:solidFill>
                  <a:srgbClr val="000090"/>
                </a:solidFill>
                <a:latin typeface="Arial"/>
                <a:cs typeface="Arial"/>
              </a:rPr>
              <a:t>and </a:t>
            </a:r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('has measurement unit label' some year</a:t>
            </a:r>
            <a:r>
              <a:rPr lang="en-US" sz="1050" dirty="0" smtClean="0">
                <a:solidFill>
                  <a:srgbClr val="000090"/>
                </a:solidFill>
                <a:latin typeface="Arial"/>
                <a:cs typeface="Arial"/>
              </a:rPr>
              <a:t>) and </a:t>
            </a:r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('has measurement value' some float[&gt;= 15.0f])))))</a:t>
            </a:r>
          </a:p>
          <a:p>
            <a:r>
              <a:rPr lang="en-US" sz="1050" dirty="0">
                <a:solidFill>
                  <a:srgbClr val="000090"/>
                </a:solidFill>
                <a:latin typeface="Arial"/>
                <a:cs typeface="Arial"/>
              </a:rPr>
              <a:t> and ('has measurement unit label' some 'milligram per kilogram per day')</a:t>
            </a:r>
          </a:p>
        </p:txBody>
      </p:sp>
    </p:spTree>
    <p:extLst>
      <p:ext uri="{BB962C8B-B14F-4D97-AF65-F5344CB8AC3E}">
        <p14:creationId xmlns:p14="http://schemas.microsoft.com/office/powerpoint/2010/main" val="2295860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92024" y="6665976"/>
            <a:ext cx="347472" cy="192024"/>
          </a:xfrm>
        </p:spPr>
        <p:txBody>
          <a:bodyPr/>
          <a:lstStyle/>
          <a:p>
            <a:pPr>
              <a:defRPr/>
            </a:pPr>
            <a:fld id="{D1E26854-8C85-3A48-B074-7CB503D22FA8}" type="slidenum">
              <a:rPr lang="en-US" sz="800" smtClean="0">
                <a:solidFill>
                  <a:srgbClr val="0000FF"/>
                </a:solidFill>
                <a:latin typeface="Arial"/>
                <a:cs typeface="Arial"/>
              </a:rPr>
              <a:pPr>
                <a:defRPr/>
              </a:pPr>
              <a:t>15</a:t>
            </a:fld>
            <a:endParaRPr lang="en-US" sz="8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pic>
        <p:nvPicPr>
          <p:cNvPr id="4" name="Picture 3" descr="Logo01_DarkBlueAcrony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530" y="6560427"/>
            <a:ext cx="700851" cy="266776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52400" y="-76200"/>
            <a:ext cx="5638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sz="2600" u="sng" dirty="0" smtClean="0">
                <a:solidFill>
                  <a:srgbClr val="070166"/>
                </a:solidFill>
                <a:latin typeface="Arial Rounded MT Bold" charset="0"/>
              </a:rPr>
              <a:t>The Data</a:t>
            </a:r>
            <a:endParaRPr lang="en-US" sz="2600" dirty="0">
              <a:latin typeface="Calibri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" y="304800"/>
            <a:ext cx="8610600" cy="260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u="sng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1. </a:t>
            </a:r>
            <a:r>
              <a:rPr lang="en-US" sz="1900" u="sng" dirty="0" err="1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Kuvan</a:t>
            </a:r>
            <a:r>
              <a:rPr lang="en-US" sz="1900" u="sng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 Study Participant Amino Acid Intake Data – Test 1 (a.k.a. </a:t>
            </a:r>
            <a:r>
              <a:rPr lang="en-US" sz="1900" u="sng" dirty="0" smtClean="0">
                <a:solidFill>
                  <a:srgbClr val="B208D4"/>
                </a:solidFill>
                <a:latin typeface="Arial Rounded MT Bold"/>
                <a:cs typeface="Arial Rounded MT Bold"/>
              </a:rPr>
              <a:t>KS1</a:t>
            </a:r>
            <a:r>
              <a:rPr lang="en-US" sz="1900" u="sng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)</a:t>
            </a:r>
            <a:endParaRPr lang="en-US" sz="1900" dirty="0" smtClean="0">
              <a:solidFill>
                <a:srgbClr val="000090"/>
              </a:solidFill>
              <a:latin typeface="Arial Rounded MT Bold"/>
              <a:cs typeface="Arial Rounded MT Bold"/>
            </a:endParaRPr>
          </a:p>
          <a:p>
            <a:pPr marL="117475" indent="-117475">
              <a:buFont typeface="Arial"/>
              <a:buChar char="•"/>
            </a:pPr>
            <a:r>
              <a:rPr lang="en-US" sz="1600" dirty="0">
                <a:solidFill>
                  <a:srgbClr val="000090"/>
                </a:solidFill>
                <a:latin typeface="Arial Rounded MT Bold"/>
                <a:cs typeface="Arial Rounded MT Bold"/>
              </a:rPr>
              <a:t> </a:t>
            </a:r>
            <a:r>
              <a:rPr lang="en-US" sz="16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Real life research data</a:t>
            </a:r>
          </a:p>
          <a:p>
            <a:pPr marL="117475" indent="-117475">
              <a:buFont typeface="Arial"/>
              <a:buChar char="•"/>
            </a:pPr>
            <a:r>
              <a:rPr lang="en-US" sz="16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~705 data instances</a:t>
            </a:r>
          </a:p>
          <a:p>
            <a:pPr marL="117475" indent="-117475">
              <a:buFont typeface="Arial"/>
              <a:buChar char="•"/>
            </a:pPr>
            <a:r>
              <a:rPr lang="en-US" sz="16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11 study participants, 3-5 visits per each participant</a:t>
            </a:r>
          </a:p>
          <a:p>
            <a:pPr marL="173038" indent="-173038">
              <a:buFont typeface="Arial"/>
              <a:buChar char="•"/>
            </a:pPr>
            <a:r>
              <a:rPr lang="en-US" sz="16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For each participant visit data for: age, body mass, phenotypic sex, pregnant/lactating (excluded in study, included in the KS1 ), type of dietary intake record and nutrient analysis software (NDSR)</a:t>
            </a:r>
            <a:endParaRPr lang="en-US" sz="1600" u="sng" dirty="0" smtClean="0">
              <a:solidFill>
                <a:srgbClr val="000090"/>
              </a:solidFill>
              <a:latin typeface="Arial Rounded MT Bold"/>
              <a:cs typeface="Arial Rounded MT Bold"/>
            </a:endParaRPr>
          </a:p>
          <a:p>
            <a:pPr marL="173038" indent="-173038">
              <a:buFont typeface="Arial"/>
              <a:buChar char="•"/>
            </a:pPr>
            <a:r>
              <a:rPr lang="en-US" sz="1600" u="sng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Dietary intake data for each visit (slightly altered)</a:t>
            </a:r>
          </a:p>
          <a:p>
            <a:pPr marL="630238" lvl="1" indent="-173038">
              <a:buFont typeface="Arial"/>
              <a:buChar char="•"/>
            </a:pPr>
            <a:r>
              <a:rPr lang="en-US" sz="16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total protein  and total protein </a:t>
            </a:r>
            <a:r>
              <a:rPr lang="en-US" sz="1600" dirty="0">
                <a:solidFill>
                  <a:srgbClr val="000090"/>
                </a:solidFill>
                <a:latin typeface="Arial Rounded MT Bold"/>
                <a:cs typeface="Arial Rounded MT Bold"/>
              </a:rPr>
              <a:t>p</a:t>
            </a:r>
            <a:r>
              <a:rPr lang="en-US" sz="16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er body mass </a:t>
            </a:r>
          </a:p>
          <a:p>
            <a:pPr marL="630238" lvl="1" indent="-173038">
              <a:buFont typeface="Arial"/>
              <a:buChar char="•"/>
            </a:pPr>
            <a:r>
              <a:rPr lang="en-US" sz="16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amino acid intakes per body mass (9, because of DRIs)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800" y="4419600"/>
            <a:ext cx="8686800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u="sng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2. Test Data Set – for testing the logical descriptions (a.k.a. </a:t>
            </a:r>
            <a:r>
              <a:rPr lang="en-US" sz="1900" u="sng" dirty="0" err="1" smtClean="0">
                <a:solidFill>
                  <a:srgbClr val="B208D4"/>
                </a:solidFill>
                <a:latin typeface="Arial Rounded MT Bold"/>
                <a:cs typeface="Arial Rounded MT Bold"/>
              </a:rPr>
              <a:t>TestDataSet</a:t>
            </a:r>
            <a:r>
              <a:rPr lang="en-US" sz="1900" u="sng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)</a:t>
            </a:r>
          </a:p>
          <a:p>
            <a:pPr marL="117475" indent="-117475">
              <a:buFont typeface="Arial"/>
              <a:buChar char="•"/>
            </a:pPr>
            <a:r>
              <a:rPr lang="en-US" sz="1600" i="1" dirty="0">
                <a:solidFill>
                  <a:srgbClr val="0000FF"/>
                </a:solidFill>
                <a:latin typeface="Arial Rounded MT Bold"/>
                <a:cs typeface="Arial Rounded MT Bold"/>
              </a:rPr>
              <a:t> </a:t>
            </a:r>
            <a:r>
              <a:rPr lang="en-US" sz="1600" dirty="0">
                <a:solidFill>
                  <a:srgbClr val="000090"/>
                </a:solidFill>
                <a:latin typeface="Arial Rounded MT Bold"/>
                <a:cs typeface="Arial Rounded MT Bold"/>
              </a:rPr>
              <a:t>R</a:t>
            </a:r>
            <a:r>
              <a:rPr lang="en-US" sz="16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oughly mimicking the real life data, values set to fit the low/high/normal ranges</a:t>
            </a:r>
          </a:p>
          <a:p>
            <a:pPr marL="117475" indent="-117475">
              <a:buFont typeface="Arial"/>
              <a:buChar char="•"/>
            </a:pPr>
            <a:r>
              <a:rPr lang="en-US" sz="16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~ 430 </a:t>
            </a:r>
            <a:r>
              <a:rPr lang="en-US" sz="1600" dirty="0">
                <a:solidFill>
                  <a:srgbClr val="000090"/>
                </a:solidFill>
                <a:latin typeface="Arial Rounded MT Bold"/>
                <a:cs typeface="Arial Rounded MT Bold"/>
              </a:rPr>
              <a:t>data </a:t>
            </a:r>
            <a:r>
              <a:rPr lang="en-US" sz="16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instances</a:t>
            </a:r>
            <a:endParaRPr lang="en-US" sz="1600" dirty="0">
              <a:solidFill>
                <a:srgbClr val="000090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3" name="Picture 2" descr="Val-KS1_cod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895600"/>
            <a:ext cx="8153400" cy="1524000"/>
          </a:xfrm>
          <a:prstGeom prst="rect">
            <a:avLst/>
          </a:prstGeom>
        </p:spPr>
      </p:pic>
      <p:pic>
        <p:nvPicPr>
          <p:cNvPr id="8" name="Picture 7" descr="Val-TEST_code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257800"/>
            <a:ext cx="78486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098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92024" y="6665976"/>
            <a:ext cx="347472" cy="192024"/>
          </a:xfrm>
        </p:spPr>
        <p:txBody>
          <a:bodyPr/>
          <a:lstStyle/>
          <a:p>
            <a:pPr>
              <a:defRPr/>
            </a:pPr>
            <a:fld id="{D1E26854-8C85-3A48-B074-7CB503D22FA8}" type="slidenum">
              <a:rPr lang="en-US" sz="800" smtClean="0">
                <a:solidFill>
                  <a:srgbClr val="0000FF"/>
                </a:solidFill>
                <a:latin typeface="Arial"/>
                <a:cs typeface="Arial"/>
              </a:rPr>
              <a:pPr>
                <a:defRPr/>
              </a:pPr>
              <a:t>16</a:t>
            </a:fld>
            <a:endParaRPr lang="en-US" sz="8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pic>
        <p:nvPicPr>
          <p:cNvPr id="4" name="Picture 3" descr="Logo01_DarkBlueAcrony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530" y="6560427"/>
            <a:ext cx="700851" cy="266776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52400" y="-76200"/>
            <a:ext cx="3352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sz="2000" u="sng" dirty="0" smtClean="0">
                <a:solidFill>
                  <a:srgbClr val="070166"/>
                </a:solidFill>
                <a:latin typeface="Arial Rounded MT Bold" charset="0"/>
              </a:rPr>
              <a:t>The Data - in Prot</a:t>
            </a:r>
            <a:r>
              <a:rPr lang="en-US" sz="2000" u="sng" dirty="0">
                <a:solidFill>
                  <a:srgbClr val="070166"/>
                </a:solidFill>
                <a:latin typeface="Arial Rounded MT Bold" charset="0"/>
              </a:rPr>
              <a:t>é</a:t>
            </a:r>
            <a:r>
              <a:rPr lang="en-US" sz="2000" u="sng" dirty="0" smtClean="0">
                <a:solidFill>
                  <a:srgbClr val="070166"/>
                </a:solidFill>
                <a:latin typeface="Arial Rounded MT Bold" charset="0"/>
              </a:rPr>
              <a:t>gé</a:t>
            </a:r>
            <a:endParaRPr lang="en-US" sz="2000" dirty="0">
              <a:latin typeface="Calibri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3400" y="1219200"/>
            <a:ext cx="6980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Arial Rounded MT Bold"/>
                <a:cs typeface="Arial Rounded MT Bold"/>
              </a:rPr>
              <a:t>KS1 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Picture 5" descr="Val-KS1-usage_Proteg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4800"/>
            <a:ext cx="7848600" cy="3200400"/>
          </a:xfrm>
          <a:prstGeom prst="rect">
            <a:avLst/>
          </a:prstGeom>
          <a:ln w="28575" cmpd="sng">
            <a:solidFill>
              <a:schemeClr val="accent6">
                <a:lumMod val="75000"/>
              </a:schemeClr>
            </a:solidFill>
          </a:ln>
        </p:spPr>
      </p:pic>
      <p:pic>
        <p:nvPicPr>
          <p:cNvPr id="7" name="Picture 6" descr="Val-TESTnormal-usage_Protege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621316"/>
            <a:ext cx="7848600" cy="3200400"/>
          </a:xfrm>
          <a:prstGeom prst="rect">
            <a:avLst/>
          </a:prstGeom>
          <a:ln w="38100" cmpd="sng">
            <a:solidFill>
              <a:srgbClr val="B208D4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8153400" y="4629090"/>
            <a:ext cx="8515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B208D4"/>
                </a:solidFill>
                <a:latin typeface="Arial Rounded MT Bold"/>
                <a:cs typeface="Arial Rounded MT Bold"/>
              </a:rPr>
              <a:t>TEST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Arial Rounded MT Bold"/>
                <a:cs typeface="Arial Rounded MT Bold"/>
              </a:rPr>
              <a:t> 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098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92024" y="6665976"/>
            <a:ext cx="347472" cy="192024"/>
          </a:xfrm>
        </p:spPr>
        <p:txBody>
          <a:bodyPr/>
          <a:lstStyle/>
          <a:p>
            <a:pPr>
              <a:defRPr/>
            </a:pPr>
            <a:fld id="{D1E26854-8C85-3A48-B074-7CB503D22FA8}" type="slidenum">
              <a:rPr lang="en-US" sz="800" smtClean="0">
                <a:solidFill>
                  <a:srgbClr val="0000FF"/>
                </a:solidFill>
                <a:latin typeface="Arial"/>
                <a:cs typeface="Arial"/>
              </a:rPr>
              <a:pPr>
                <a:defRPr/>
              </a:pPr>
              <a:t>17</a:t>
            </a:fld>
            <a:endParaRPr lang="en-US" sz="8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pic>
        <p:nvPicPr>
          <p:cNvPr id="4" name="Picture 3" descr="Logo01_DarkBlueAcrony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530" y="6560427"/>
            <a:ext cx="700851" cy="2667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2143" y="76200"/>
            <a:ext cx="259938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u="sng" dirty="0">
                <a:solidFill>
                  <a:srgbClr val="070166"/>
                </a:solidFill>
                <a:latin typeface="Arial Rounded MT Bold" charset="0"/>
              </a:rPr>
              <a:t>The </a:t>
            </a:r>
            <a:r>
              <a:rPr lang="en-US" sz="2600" u="sng" dirty="0" err="1" smtClean="0">
                <a:solidFill>
                  <a:srgbClr val="070166"/>
                </a:solidFill>
                <a:latin typeface="Arial Rounded MT Bold" charset="0"/>
              </a:rPr>
              <a:t>Reasoners</a:t>
            </a:r>
            <a:endParaRPr lang="en-US" sz="2600" dirty="0"/>
          </a:p>
        </p:txBody>
      </p:sp>
      <p:sp>
        <p:nvSpPr>
          <p:cNvPr id="6" name="Rectangle 5"/>
          <p:cNvSpPr/>
          <p:nvPr/>
        </p:nvSpPr>
        <p:spPr>
          <a:xfrm>
            <a:off x="304800" y="609600"/>
            <a:ext cx="79248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900" u="sng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Pellet </a:t>
            </a:r>
            <a:r>
              <a:rPr lang="en-US" sz="19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 </a:t>
            </a:r>
            <a:r>
              <a:rPr lang="en-US" sz="16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chokes on consistency checking ( even with 5G java heap space)</a:t>
            </a:r>
            <a:endParaRPr lang="en-US" sz="1600" dirty="0">
              <a:solidFill>
                <a:srgbClr val="000090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8600" y="1143000"/>
            <a:ext cx="70104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900" u="sng" dirty="0" err="1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RacerPro</a:t>
            </a:r>
            <a:r>
              <a:rPr lang="en-US" sz="1900" u="sng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 </a:t>
            </a:r>
            <a:r>
              <a:rPr lang="en-US" sz="19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in </a:t>
            </a:r>
            <a:r>
              <a:rPr lang="en-US" sz="1900" dirty="0" err="1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Protege</a:t>
            </a:r>
            <a:r>
              <a:rPr lang="en-US" sz="19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 – similar behavior to Pellet</a:t>
            </a:r>
            <a:endParaRPr lang="en-US" sz="1600" dirty="0">
              <a:solidFill>
                <a:srgbClr val="000090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1752600"/>
            <a:ext cx="86106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900" u="sng" dirty="0" err="1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Racer</a:t>
            </a:r>
            <a:r>
              <a:rPr lang="en-US" sz="1900" u="sng" dirty="0" err="1">
                <a:solidFill>
                  <a:srgbClr val="000090"/>
                </a:solidFill>
                <a:latin typeface="Arial Rounded MT Bold"/>
                <a:cs typeface="Arial Rounded MT Bold"/>
              </a:rPr>
              <a:t>Pro</a:t>
            </a:r>
            <a:r>
              <a:rPr lang="en-US" sz="1900" u="sng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 </a:t>
            </a:r>
            <a:r>
              <a:rPr lang="en-US" u="sng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stand alone </a:t>
            </a:r>
            <a:r>
              <a:rPr lang="en-US" sz="16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– crashes on connecting </a:t>
            </a:r>
            <a:r>
              <a:rPr lang="en-US" sz="1600" dirty="0" err="1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RacerPro</a:t>
            </a:r>
            <a:r>
              <a:rPr lang="en-US" sz="16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 with </a:t>
            </a:r>
            <a:r>
              <a:rPr lang="en-US" sz="1600" dirty="0" err="1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RacerPorter</a:t>
            </a:r>
            <a:endParaRPr lang="en-US" sz="1600" dirty="0">
              <a:solidFill>
                <a:srgbClr val="000090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600" y="2438400"/>
            <a:ext cx="7924800" cy="121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900" u="sng" dirty="0" err="1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HertmiT</a:t>
            </a:r>
            <a:r>
              <a:rPr lang="en-US" sz="1900" u="sng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 (1.3.x)</a:t>
            </a:r>
          </a:p>
          <a:p>
            <a:r>
              <a:rPr lang="en-US" sz="19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	does the consistency checking (a bit slow)</a:t>
            </a:r>
          </a:p>
          <a:p>
            <a:r>
              <a:rPr lang="en-US" sz="1900" dirty="0">
                <a:solidFill>
                  <a:srgbClr val="000090"/>
                </a:solidFill>
                <a:latin typeface="Arial Rounded MT Bold"/>
                <a:cs typeface="Arial Rounded MT Bold"/>
              </a:rPr>
              <a:t>	</a:t>
            </a:r>
            <a:r>
              <a:rPr lang="en-US" sz="1900" dirty="0" err="1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satisfiability</a:t>
            </a:r>
            <a:r>
              <a:rPr lang="en-US" sz="19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 checking </a:t>
            </a:r>
            <a:r>
              <a:rPr lang="en-US" sz="1900" dirty="0">
                <a:solidFill>
                  <a:srgbClr val="000090"/>
                </a:solidFill>
                <a:latin typeface="Arial Rounded MT Bold"/>
                <a:cs typeface="Arial Rounded MT Bold"/>
              </a:rPr>
              <a:t>=</a:t>
            </a:r>
            <a:r>
              <a:rPr lang="en-US" sz="19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 pain </a:t>
            </a:r>
          </a:p>
          <a:p>
            <a:pPr marL="342900" indent="-342900">
              <a:buFont typeface="Arial"/>
              <a:buChar char="•"/>
            </a:pPr>
            <a:endParaRPr lang="en-US" sz="1600" dirty="0">
              <a:solidFill>
                <a:srgbClr val="000090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10" name="Picture 9" descr="Reasoner res_small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36" y="3733800"/>
            <a:ext cx="8841364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098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92024" y="6665976"/>
            <a:ext cx="347472" cy="192024"/>
          </a:xfrm>
        </p:spPr>
        <p:txBody>
          <a:bodyPr/>
          <a:lstStyle/>
          <a:p>
            <a:pPr>
              <a:defRPr/>
            </a:pPr>
            <a:fld id="{D1E26854-8C85-3A48-B074-7CB503D22FA8}" type="slidenum">
              <a:rPr lang="en-US" sz="800" smtClean="0">
                <a:solidFill>
                  <a:srgbClr val="0000FF"/>
                </a:solidFill>
                <a:latin typeface="Arial"/>
                <a:cs typeface="Arial"/>
              </a:rPr>
              <a:pPr>
                <a:defRPr/>
              </a:pPr>
              <a:t>18</a:t>
            </a:fld>
            <a:endParaRPr lang="en-US" sz="8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pic>
        <p:nvPicPr>
          <p:cNvPr id="4" name="Picture 3" descr="Logo01_DarkBlueAcrony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530" y="6560427"/>
            <a:ext cx="700851" cy="266776"/>
          </a:xfrm>
          <a:prstGeom prst="rect">
            <a:avLst/>
          </a:prstGeom>
        </p:spPr>
      </p:pic>
      <p:pic>
        <p:nvPicPr>
          <p:cNvPr id="3" name="Picture 2" descr="ValNormal-Reasoned-1def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609600"/>
            <a:ext cx="8940800" cy="5969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2143" y="76200"/>
            <a:ext cx="29931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u="sng" dirty="0" smtClean="0">
                <a:solidFill>
                  <a:srgbClr val="070166"/>
                </a:solidFill>
                <a:latin typeface="Arial Rounded MT Bold" charset="0"/>
              </a:rPr>
              <a:t>Reasoned – 1 </a:t>
            </a:r>
            <a:r>
              <a:rPr lang="en-US" sz="2600" u="sng" dirty="0" err="1" smtClean="0">
                <a:solidFill>
                  <a:srgbClr val="070166"/>
                </a:solidFill>
                <a:latin typeface="Arial Rounded MT Bold" charset="0"/>
              </a:rPr>
              <a:t>Def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671442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92024" y="6665976"/>
            <a:ext cx="347472" cy="192024"/>
          </a:xfrm>
        </p:spPr>
        <p:txBody>
          <a:bodyPr/>
          <a:lstStyle/>
          <a:p>
            <a:pPr>
              <a:defRPr/>
            </a:pPr>
            <a:fld id="{D1E26854-8C85-3A48-B074-7CB503D22FA8}" type="slidenum">
              <a:rPr lang="en-US" sz="800" smtClean="0">
                <a:solidFill>
                  <a:srgbClr val="0000FF"/>
                </a:solidFill>
                <a:latin typeface="Arial"/>
                <a:cs typeface="Arial"/>
              </a:rPr>
              <a:pPr>
                <a:defRPr/>
              </a:pPr>
              <a:t>19</a:t>
            </a:fld>
            <a:endParaRPr lang="en-US" sz="8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pic>
        <p:nvPicPr>
          <p:cNvPr id="4" name="Picture 3" descr="Logo01_DarkBlueAcrony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530" y="6560427"/>
            <a:ext cx="700851" cy="26677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2400" y="-76200"/>
            <a:ext cx="80336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u="sng" dirty="0">
                <a:solidFill>
                  <a:srgbClr val="070166"/>
                </a:solidFill>
                <a:latin typeface="Arial Rounded MT Bold" charset="0"/>
              </a:rPr>
              <a:t>The </a:t>
            </a:r>
            <a:r>
              <a:rPr lang="en-US" sz="2400" u="sng" dirty="0" smtClean="0">
                <a:solidFill>
                  <a:srgbClr val="070166"/>
                </a:solidFill>
                <a:latin typeface="Arial Rounded MT Bold" charset="0"/>
              </a:rPr>
              <a:t>Alternative – Further </a:t>
            </a:r>
            <a:r>
              <a:rPr lang="en-US" sz="2400" u="sng" dirty="0" err="1" smtClean="0">
                <a:solidFill>
                  <a:srgbClr val="070166"/>
                </a:solidFill>
                <a:latin typeface="Arial Rounded MT Bold" charset="0"/>
              </a:rPr>
              <a:t>SubClassing</a:t>
            </a:r>
            <a:r>
              <a:rPr lang="en-US" sz="2400" u="sng" dirty="0" smtClean="0">
                <a:solidFill>
                  <a:srgbClr val="070166"/>
                </a:solidFill>
                <a:latin typeface="Arial Rounded MT Bold" charset="0"/>
              </a:rPr>
              <a:t> ? ... SWRL?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279400" y="304800"/>
            <a:ext cx="8940800" cy="542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u="sng" dirty="0" smtClean="0">
                <a:solidFill>
                  <a:srgbClr val="0000FF"/>
                </a:solidFill>
                <a:latin typeface="Arial Rounded MT Bold"/>
                <a:cs typeface="Arial Rounded MT Bold"/>
              </a:rPr>
              <a:t>high </a:t>
            </a:r>
            <a:r>
              <a:rPr lang="en-US" sz="1600" i="1" u="sng" dirty="0">
                <a:solidFill>
                  <a:srgbClr val="0000FF"/>
                </a:solidFill>
                <a:latin typeface="Arial Rounded MT Bold"/>
                <a:cs typeface="Arial Rounded MT Bold"/>
              </a:rPr>
              <a:t>average daily dietary </a:t>
            </a:r>
            <a:r>
              <a:rPr lang="en-US" sz="1600" i="1" u="sng" dirty="0" err="1">
                <a:solidFill>
                  <a:srgbClr val="0000FF"/>
                </a:solidFill>
                <a:latin typeface="Arial Rounded MT Bold"/>
                <a:cs typeface="Arial Rounded MT Bold"/>
              </a:rPr>
              <a:t>leucine</a:t>
            </a:r>
            <a:r>
              <a:rPr lang="en-US" sz="1600" i="1" u="sng" dirty="0">
                <a:solidFill>
                  <a:srgbClr val="0000FF"/>
                </a:solidFill>
                <a:latin typeface="Arial Rounded MT Bold"/>
                <a:cs typeface="Arial Rounded MT Bold"/>
              </a:rPr>
              <a:t> intake per body mass </a:t>
            </a:r>
          </a:p>
          <a:p>
            <a:r>
              <a:rPr lang="en-US" sz="1100" dirty="0">
                <a:solidFill>
                  <a:srgbClr val="0000FF"/>
                </a:solidFill>
                <a:latin typeface="Arial Rounded MT Bold"/>
                <a:cs typeface="Arial Rounded MT Bold"/>
              </a:rPr>
              <a:t> </a:t>
            </a:r>
            <a:r>
              <a:rPr lang="en-US" sz="11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  |- </a:t>
            </a:r>
            <a:r>
              <a:rPr lang="en-US" sz="1100" u="sng" dirty="0">
                <a:solidFill>
                  <a:srgbClr val="000090"/>
                </a:solidFill>
                <a:latin typeface="Arial Rounded MT Bold"/>
                <a:cs typeface="Arial Rounded MT Bold"/>
              </a:rPr>
              <a:t>high average daily dietary </a:t>
            </a:r>
            <a:r>
              <a:rPr lang="en-US" sz="1100" u="sng" dirty="0" err="1">
                <a:solidFill>
                  <a:srgbClr val="000090"/>
                </a:solidFill>
                <a:latin typeface="Arial Rounded MT Bold"/>
                <a:cs typeface="Arial Rounded MT Bold"/>
              </a:rPr>
              <a:t>leucine</a:t>
            </a:r>
            <a:r>
              <a:rPr lang="en-US" sz="1100" u="sng" dirty="0">
                <a:solidFill>
                  <a:srgbClr val="000090"/>
                </a:solidFill>
                <a:latin typeface="Arial Rounded MT Bold"/>
                <a:cs typeface="Arial Rounded MT Bold"/>
              </a:rPr>
              <a:t> intake per body </a:t>
            </a:r>
            <a:r>
              <a:rPr lang="en-US" sz="1100" u="sng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mass for male population</a:t>
            </a:r>
          </a:p>
          <a:p>
            <a:r>
              <a:rPr lang="en-US" sz="11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         |- </a:t>
            </a:r>
            <a:r>
              <a:rPr lang="en-US" sz="1100" dirty="0">
                <a:solidFill>
                  <a:srgbClr val="000090"/>
                </a:solidFill>
                <a:latin typeface="Arial Rounded MT Bold"/>
                <a:cs typeface="Arial Rounded MT Bold"/>
              </a:rPr>
              <a:t>high average daily dietary </a:t>
            </a:r>
            <a:r>
              <a:rPr lang="en-US" sz="1100" dirty="0" err="1">
                <a:solidFill>
                  <a:srgbClr val="000090"/>
                </a:solidFill>
                <a:latin typeface="Arial Rounded MT Bold"/>
                <a:cs typeface="Arial Rounded MT Bold"/>
              </a:rPr>
              <a:t>leucine</a:t>
            </a:r>
            <a:r>
              <a:rPr lang="en-US" sz="1100" dirty="0">
                <a:solidFill>
                  <a:srgbClr val="000090"/>
                </a:solidFill>
                <a:latin typeface="Arial Rounded MT Bold"/>
                <a:cs typeface="Arial Rounded MT Bold"/>
              </a:rPr>
              <a:t> intake per body mass for male </a:t>
            </a:r>
            <a:r>
              <a:rPr lang="en-US" sz="11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population age 0-7 months </a:t>
            </a:r>
            <a:endParaRPr lang="en-US" sz="1100" dirty="0">
              <a:solidFill>
                <a:srgbClr val="000090"/>
              </a:solidFill>
              <a:latin typeface="Arial Rounded MT Bold"/>
              <a:cs typeface="Arial Rounded MT Bold"/>
            </a:endParaRPr>
          </a:p>
          <a:p>
            <a:r>
              <a:rPr lang="en-US" sz="1100" dirty="0">
                <a:solidFill>
                  <a:srgbClr val="000090"/>
                </a:solidFill>
                <a:latin typeface="Arial Rounded MT Bold"/>
                <a:cs typeface="Arial Rounded MT Bold"/>
              </a:rPr>
              <a:t> </a:t>
            </a:r>
            <a:r>
              <a:rPr lang="en-US" sz="11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        |</a:t>
            </a:r>
            <a:r>
              <a:rPr lang="en-US" sz="1100" dirty="0">
                <a:solidFill>
                  <a:srgbClr val="000090"/>
                </a:solidFill>
                <a:latin typeface="Arial Rounded MT Bold"/>
                <a:cs typeface="Arial Rounded MT Bold"/>
              </a:rPr>
              <a:t>- high average daily dietary </a:t>
            </a:r>
            <a:r>
              <a:rPr lang="en-US" sz="1100" dirty="0" err="1">
                <a:solidFill>
                  <a:srgbClr val="000090"/>
                </a:solidFill>
                <a:latin typeface="Arial Rounded MT Bold"/>
                <a:cs typeface="Arial Rounded MT Bold"/>
              </a:rPr>
              <a:t>leucine</a:t>
            </a:r>
            <a:r>
              <a:rPr lang="en-US" sz="1100" dirty="0">
                <a:solidFill>
                  <a:srgbClr val="000090"/>
                </a:solidFill>
                <a:latin typeface="Arial Rounded MT Bold"/>
                <a:cs typeface="Arial Rounded MT Bold"/>
              </a:rPr>
              <a:t> intake per body mass for male population age </a:t>
            </a:r>
            <a:r>
              <a:rPr lang="en-US" sz="11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7-12 </a:t>
            </a:r>
            <a:r>
              <a:rPr lang="en-US" sz="1100" dirty="0">
                <a:solidFill>
                  <a:srgbClr val="000090"/>
                </a:solidFill>
                <a:latin typeface="Arial Rounded MT Bold"/>
                <a:cs typeface="Arial Rounded MT Bold"/>
              </a:rPr>
              <a:t>months </a:t>
            </a:r>
            <a:endParaRPr lang="en-US" sz="1100" dirty="0" smtClean="0">
              <a:solidFill>
                <a:srgbClr val="000090"/>
              </a:solidFill>
              <a:latin typeface="Arial Rounded MT Bold"/>
              <a:cs typeface="Arial Rounded MT Bold"/>
            </a:endParaRPr>
          </a:p>
          <a:p>
            <a:r>
              <a:rPr lang="en-US" sz="1100" dirty="0">
                <a:solidFill>
                  <a:srgbClr val="000090"/>
                </a:solidFill>
                <a:latin typeface="Arial Rounded MT Bold"/>
                <a:cs typeface="Arial Rounded MT Bold"/>
              </a:rPr>
              <a:t> </a:t>
            </a:r>
            <a:r>
              <a:rPr lang="en-US" sz="11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        |</a:t>
            </a:r>
            <a:r>
              <a:rPr lang="en-US" sz="1100" dirty="0">
                <a:solidFill>
                  <a:srgbClr val="000090"/>
                </a:solidFill>
                <a:latin typeface="Arial Rounded MT Bold"/>
                <a:cs typeface="Arial Rounded MT Bold"/>
              </a:rPr>
              <a:t>- high average daily dietary </a:t>
            </a:r>
            <a:r>
              <a:rPr lang="en-US" sz="1100" dirty="0" err="1">
                <a:solidFill>
                  <a:srgbClr val="000090"/>
                </a:solidFill>
                <a:latin typeface="Arial Rounded MT Bold"/>
                <a:cs typeface="Arial Rounded MT Bold"/>
              </a:rPr>
              <a:t>leucine</a:t>
            </a:r>
            <a:r>
              <a:rPr lang="en-US" sz="1100" dirty="0">
                <a:solidFill>
                  <a:srgbClr val="000090"/>
                </a:solidFill>
                <a:latin typeface="Arial Rounded MT Bold"/>
                <a:cs typeface="Arial Rounded MT Bold"/>
              </a:rPr>
              <a:t> intake per body mass for male population age </a:t>
            </a:r>
            <a:r>
              <a:rPr lang="en-US" sz="11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1-4 years</a:t>
            </a:r>
          </a:p>
          <a:p>
            <a:r>
              <a:rPr lang="en-US" sz="11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         |- ...</a:t>
            </a:r>
            <a:endParaRPr lang="en-US" sz="1100" dirty="0">
              <a:solidFill>
                <a:srgbClr val="000090"/>
              </a:solidFill>
              <a:latin typeface="Arial Rounded MT Bold"/>
              <a:cs typeface="Arial Rounded MT Bold"/>
            </a:endParaRPr>
          </a:p>
          <a:p>
            <a:r>
              <a:rPr lang="en-US" sz="1100" dirty="0">
                <a:solidFill>
                  <a:srgbClr val="000090"/>
                </a:solidFill>
                <a:latin typeface="Arial Rounded MT Bold"/>
                <a:cs typeface="Arial Rounded MT Bold"/>
              </a:rPr>
              <a:t> </a:t>
            </a:r>
            <a:r>
              <a:rPr lang="en-US" sz="11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|</a:t>
            </a:r>
            <a:r>
              <a:rPr lang="en-US" sz="1100" dirty="0">
                <a:solidFill>
                  <a:srgbClr val="000090"/>
                </a:solidFill>
                <a:latin typeface="Arial Rounded MT Bold"/>
                <a:cs typeface="Arial Rounded MT Bold"/>
              </a:rPr>
              <a:t>- hi</a:t>
            </a:r>
            <a:r>
              <a:rPr lang="en-US" sz="1100" u="sng" dirty="0">
                <a:solidFill>
                  <a:srgbClr val="000090"/>
                </a:solidFill>
                <a:latin typeface="Arial Rounded MT Bold"/>
                <a:cs typeface="Arial Rounded MT Bold"/>
              </a:rPr>
              <a:t>gh average daily dietary </a:t>
            </a:r>
            <a:r>
              <a:rPr lang="en-US" sz="1100" u="sng" dirty="0" err="1">
                <a:solidFill>
                  <a:srgbClr val="000090"/>
                </a:solidFill>
                <a:latin typeface="Arial Rounded MT Bold"/>
                <a:cs typeface="Arial Rounded MT Bold"/>
              </a:rPr>
              <a:t>leucine</a:t>
            </a:r>
            <a:r>
              <a:rPr lang="en-US" sz="1100" u="sng" dirty="0">
                <a:solidFill>
                  <a:srgbClr val="000090"/>
                </a:solidFill>
                <a:latin typeface="Arial Rounded MT Bold"/>
                <a:cs typeface="Arial Rounded MT Bold"/>
              </a:rPr>
              <a:t> intake per body mass for </a:t>
            </a:r>
            <a:r>
              <a:rPr lang="en-US" sz="1100" u="sng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female population</a:t>
            </a:r>
          </a:p>
          <a:p>
            <a:r>
              <a:rPr lang="en-US" sz="1100" dirty="0">
                <a:solidFill>
                  <a:srgbClr val="000090"/>
                </a:solidFill>
                <a:latin typeface="Arial Rounded MT Bold"/>
                <a:cs typeface="Arial Rounded MT Bold"/>
              </a:rPr>
              <a:t> </a:t>
            </a:r>
            <a:r>
              <a:rPr lang="en-US" sz="11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     |</a:t>
            </a:r>
            <a:r>
              <a:rPr lang="en-US" sz="1100" dirty="0">
                <a:solidFill>
                  <a:srgbClr val="000090"/>
                </a:solidFill>
                <a:latin typeface="Arial Rounded MT Bold"/>
                <a:cs typeface="Arial Rounded MT Bold"/>
              </a:rPr>
              <a:t>- high average daily dietary </a:t>
            </a:r>
            <a:r>
              <a:rPr lang="en-US" sz="1100" dirty="0" err="1">
                <a:solidFill>
                  <a:srgbClr val="000090"/>
                </a:solidFill>
                <a:latin typeface="Arial Rounded MT Bold"/>
                <a:cs typeface="Arial Rounded MT Bold"/>
              </a:rPr>
              <a:t>leucine</a:t>
            </a:r>
            <a:r>
              <a:rPr lang="en-US" sz="1100" dirty="0">
                <a:solidFill>
                  <a:srgbClr val="000090"/>
                </a:solidFill>
                <a:latin typeface="Arial Rounded MT Bold"/>
                <a:cs typeface="Arial Rounded MT Bold"/>
              </a:rPr>
              <a:t> intake per body mass </a:t>
            </a:r>
            <a:r>
              <a:rPr lang="en-US" sz="11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for </a:t>
            </a:r>
            <a:r>
              <a:rPr lang="en-US" sz="1100" u="sng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non-pregnant non-lactating female population</a:t>
            </a:r>
          </a:p>
          <a:p>
            <a:r>
              <a:rPr lang="en-US" sz="1100" dirty="0">
                <a:solidFill>
                  <a:srgbClr val="000090"/>
                </a:solidFill>
                <a:latin typeface="Arial Rounded MT Bold"/>
                <a:cs typeface="Arial Rounded MT Bold"/>
              </a:rPr>
              <a:t> </a:t>
            </a:r>
            <a:r>
              <a:rPr lang="en-US" sz="11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          |</a:t>
            </a:r>
            <a:r>
              <a:rPr lang="en-US" sz="1100" dirty="0">
                <a:solidFill>
                  <a:srgbClr val="000090"/>
                </a:solidFill>
                <a:latin typeface="Arial Rounded MT Bold"/>
                <a:cs typeface="Arial Rounded MT Bold"/>
              </a:rPr>
              <a:t>- high average daily dietary </a:t>
            </a:r>
            <a:r>
              <a:rPr lang="en-US" sz="1100" dirty="0" err="1">
                <a:solidFill>
                  <a:srgbClr val="000090"/>
                </a:solidFill>
                <a:latin typeface="Arial Rounded MT Bold"/>
                <a:cs typeface="Arial Rounded MT Bold"/>
              </a:rPr>
              <a:t>leucine</a:t>
            </a:r>
            <a:r>
              <a:rPr lang="en-US" sz="1100" dirty="0">
                <a:solidFill>
                  <a:srgbClr val="000090"/>
                </a:solidFill>
                <a:latin typeface="Arial Rounded MT Bold"/>
                <a:cs typeface="Arial Rounded MT Bold"/>
              </a:rPr>
              <a:t> intake per body mass for </a:t>
            </a:r>
            <a:r>
              <a:rPr lang="en-US" sz="1100" dirty="0" err="1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nPnL</a:t>
            </a:r>
            <a:r>
              <a:rPr lang="en-US" sz="11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 </a:t>
            </a:r>
            <a:r>
              <a:rPr lang="en-US" sz="1100" dirty="0">
                <a:solidFill>
                  <a:srgbClr val="000090"/>
                </a:solidFill>
                <a:latin typeface="Arial Rounded MT Bold"/>
                <a:cs typeface="Arial Rounded MT Bold"/>
              </a:rPr>
              <a:t>female </a:t>
            </a:r>
            <a:r>
              <a:rPr lang="en-US" sz="11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population age </a:t>
            </a:r>
            <a:r>
              <a:rPr lang="en-US" sz="1100" dirty="0">
                <a:solidFill>
                  <a:srgbClr val="000090"/>
                </a:solidFill>
                <a:latin typeface="Arial Rounded MT Bold"/>
                <a:cs typeface="Arial Rounded MT Bold"/>
              </a:rPr>
              <a:t>0-7 months </a:t>
            </a:r>
            <a:endParaRPr lang="en-US" sz="1100" dirty="0" smtClean="0">
              <a:solidFill>
                <a:srgbClr val="000090"/>
              </a:solidFill>
              <a:latin typeface="Arial Rounded MT Bold"/>
              <a:cs typeface="Arial Rounded MT Bold"/>
            </a:endParaRPr>
          </a:p>
          <a:p>
            <a:r>
              <a:rPr lang="en-US" sz="1100" dirty="0">
                <a:solidFill>
                  <a:srgbClr val="000090"/>
                </a:solidFill>
                <a:latin typeface="Arial Rounded MT Bold"/>
                <a:cs typeface="Arial Rounded MT Bold"/>
              </a:rPr>
              <a:t> </a:t>
            </a:r>
            <a:r>
              <a:rPr lang="en-US" sz="11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          |</a:t>
            </a:r>
            <a:r>
              <a:rPr lang="en-US" sz="1100" dirty="0">
                <a:solidFill>
                  <a:srgbClr val="000090"/>
                </a:solidFill>
                <a:latin typeface="Arial Rounded MT Bold"/>
                <a:cs typeface="Arial Rounded MT Bold"/>
              </a:rPr>
              <a:t>- high average daily dietary </a:t>
            </a:r>
            <a:r>
              <a:rPr lang="en-US" sz="1100" dirty="0" err="1">
                <a:solidFill>
                  <a:srgbClr val="000090"/>
                </a:solidFill>
                <a:latin typeface="Arial Rounded MT Bold"/>
                <a:cs typeface="Arial Rounded MT Bold"/>
              </a:rPr>
              <a:t>leucine</a:t>
            </a:r>
            <a:r>
              <a:rPr lang="en-US" sz="1100" dirty="0">
                <a:solidFill>
                  <a:srgbClr val="000090"/>
                </a:solidFill>
                <a:latin typeface="Arial Rounded MT Bold"/>
                <a:cs typeface="Arial Rounded MT Bold"/>
              </a:rPr>
              <a:t> intake per body mass for </a:t>
            </a:r>
            <a:r>
              <a:rPr lang="en-US" sz="1100" dirty="0" err="1">
                <a:solidFill>
                  <a:srgbClr val="000090"/>
                </a:solidFill>
                <a:latin typeface="Arial Rounded MT Bold"/>
                <a:cs typeface="Arial Rounded MT Bold"/>
              </a:rPr>
              <a:t>nPnL</a:t>
            </a:r>
            <a:r>
              <a:rPr lang="en-US" sz="1100" dirty="0">
                <a:solidFill>
                  <a:srgbClr val="000090"/>
                </a:solidFill>
                <a:latin typeface="Arial Rounded MT Bold"/>
                <a:cs typeface="Arial Rounded MT Bold"/>
              </a:rPr>
              <a:t> female population age </a:t>
            </a:r>
            <a:r>
              <a:rPr lang="en-US" sz="11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7-12 </a:t>
            </a:r>
            <a:r>
              <a:rPr lang="en-US" sz="1100" dirty="0">
                <a:solidFill>
                  <a:srgbClr val="000090"/>
                </a:solidFill>
                <a:latin typeface="Arial Rounded MT Bold"/>
                <a:cs typeface="Arial Rounded MT Bold"/>
              </a:rPr>
              <a:t>months </a:t>
            </a:r>
            <a:endParaRPr lang="en-US" sz="1100" dirty="0" smtClean="0">
              <a:solidFill>
                <a:srgbClr val="000090"/>
              </a:solidFill>
              <a:latin typeface="Arial Rounded MT Bold"/>
              <a:cs typeface="Arial Rounded MT Bold"/>
            </a:endParaRPr>
          </a:p>
          <a:p>
            <a:r>
              <a:rPr lang="en-US" sz="1100" dirty="0">
                <a:solidFill>
                  <a:srgbClr val="000090"/>
                </a:solidFill>
                <a:latin typeface="Arial Rounded MT Bold"/>
                <a:cs typeface="Arial Rounded MT Bold"/>
              </a:rPr>
              <a:t> </a:t>
            </a:r>
            <a:r>
              <a:rPr lang="en-US" sz="11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          |</a:t>
            </a:r>
            <a:r>
              <a:rPr lang="en-US" sz="1100" dirty="0">
                <a:solidFill>
                  <a:srgbClr val="000090"/>
                </a:solidFill>
                <a:latin typeface="Arial Rounded MT Bold"/>
                <a:cs typeface="Arial Rounded MT Bold"/>
              </a:rPr>
              <a:t>- high average daily dietary </a:t>
            </a:r>
            <a:r>
              <a:rPr lang="en-US" sz="1100" dirty="0" err="1">
                <a:solidFill>
                  <a:srgbClr val="000090"/>
                </a:solidFill>
                <a:latin typeface="Arial Rounded MT Bold"/>
                <a:cs typeface="Arial Rounded MT Bold"/>
              </a:rPr>
              <a:t>leucine</a:t>
            </a:r>
            <a:r>
              <a:rPr lang="en-US" sz="1100" dirty="0">
                <a:solidFill>
                  <a:srgbClr val="000090"/>
                </a:solidFill>
                <a:latin typeface="Arial Rounded MT Bold"/>
                <a:cs typeface="Arial Rounded MT Bold"/>
              </a:rPr>
              <a:t> intake per body mass for </a:t>
            </a:r>
            <a:r>
              <a:rPr lang="en-US" sz="1100" dirty="0" err="1">
                <a:solidFill>
                  <a:srgbClr val="000090"/>
                </a:solidFill>
                <a:latin typeface="Arial Rounded MT Bold"/>
                <a:cs typeface="Arial Rounded MT Bold"/>
              </a:rPr>
              <a:t>nPnL</a:t>
            </a:r>
            <a:r>
              <a:rPr lang="en-US" sz="1100" dirty="0">
                <a:solidFill>
                  <a:srgbClr val="000090"/>
                </a:solidFill>
                <a:latin typeface="Arial Rounded MT Bold"/>
                <a:cs typeface="Arial Rounded MT Bold"/>
              </a:rPr>
              <a:t> female population age 1-4 </a:t>
            </a:r>
            <a:r>
              <a:rPr lang="en-US" sz="11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years</a:t>
            </a:r>
          </a:p>
          <a:p>
            <a:r>
              <a:rPr lang="en-US" sz="11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           |- ...</a:t>
            </a:r>
          </a:p>
          <a:p>
            <a:r>
              <a:rPr lang="en-US" sz="11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      |</a:t>
            </a:r>
            <a:r>
              <a:rPr lang="en-US" sz="1100" dirty="0">
                <a:solidFill>
                  <a:srgbClr val="000090"/>
                </a:solidFill>
                <a:latin typeface="Arial Rounded MT Bold"/>
                <a:cs typeface="Arial Rounded MT Bold"/>
              </a:rPr>
              <a:t>- high average daily dietary </a:t>
            </a:r>
            <a:r>
              <a:rPr lang="en-US" sz="1100" dirty="0" err="1">
                <a:solidFill>
                  <a:srgbClr val="000090"/>
                </a:solidFill>
                <a:latin typeface="Arial Rounded MT Bold"/>
                <a:cs typeface="Arial Rounded MT Bold"/>
              </a:rPr>
              <a:t>leucine</a:t>
            </a:r>
            <a:r>
              <a:rPr lang="en-US" sz="1100" dirty="0">
                <a:solidFill>
                  <a:srgbClr val="000090"/>
                </a:solidFill>
                <a:latin typeface="Arial Rounded MT Bold"/>
                <a:cs typeface="Arial Rounded MT Bold"/>
              </a:rPr>
              <a:t> intake per body mass for </a:t>
            </a:r>
            <a:r>
              <a:rPr lang="en-US" sz="1100" u="sng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pregnant female </a:t>
            </a:r>
            <a:r>
              <a:rPr lang="en-US" sz="1100" u="sng" dirty="0">
                <a:solidFill>
                  <a:srgbClr val="000090"/>
                </a:solidFill>
                <a:latin typeface="Arial Rounded MT Bold"/>
                <a:cs typeface="Arial Rounded MT Bold"/>
              </a:rPr>
              <a:t>population</a:t>
            </a:r>
            <a:endParaRPr lang="en-US" sz="1100" dirty="0" smtClean="0">
              <a:solidFill>
                <a:srgbClr val="000090"/>
              </a:solidFill>
              <a:latin typeface="Arial Rounded MT Bold"/>
              <a:cs typeface="Arial Rounded MT Bold"/>
            </a:endParaRPr>
          </a:p>
          <a:p>
            <a:r>
              <a:rPr lang="en-US" sz="1100" dirty="0">
                <a:solidFill>
                  <a:srgbClr val="000090"/>
                </a:solidFill>
                <a:latin typeface="Arial Rounded MT Bold"/>
                <a:cs typeface="Arial Rounded MT Bold"/>
              </a:rPr>
              <a:t> </a:t>
            </a:r>
            <a:r>
              <a:rPr lang="en-US" sz="11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          |- </a:t>
            </a:r>
            <a:r>
              <a:rPr lang="en-US" sz="1100" dirty="0">
                <a:solidFill>
                  <a:srgbClr val="000090"/>
                </a:solidFill>
                <a:latin typeface="Arial Rounded MT Bold"/>
                <a:cs typeface="Arial Rounded MT Bold"/>
              </a:rPr>
              <a:t>high average daily dietary </a:t>
            </a:r>
            <a:r>
              <a:rPr lang="en-US" sz="1100" dirty="0" err="1">
                <a:solidFill>
                  <a:srgbClr val="000090"/>
                </a:solidFill>
                <a:latin typeface="Arial Rounded MT Bold"/>
                <a:cs typeface="Arial Rounded MT Bold"/>
              </a:rPr>
              <a:t>leucine</a:t>
            </a:r>
            <a:r>
              <a:rPr lang="en-US" sz="1100" dirty="0">
                <a:solidFill>
                  <a:srgbClr val="000090"/>
                </a:solidFill>
                <a:latin typeface="Arial Rounded MT Bold"/>
                <a:cs typeface="Arial Rounded MT Bold"/>
              </a:rPr>
              <a:t> intake per body mass for </a:t>
            </a:r>
            <a:r>
              <a:rPr lang="en-US" sz="11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pregnant </a:t>
            </a:r>
            <a:r>
              <a:rPr lang="en-US" sz="1100" dirty="0">
                <a:solidFill>
                  <a:srgbClr val="000090"/>
                </a:solidFill>
                <a:latin typeface="Arial Rounded MT Bold"/>
                <a:cs typeface="Arial Rounded MT Bold"/>
              </a:rPr>
              <a:t>female population age </a:t>
            </a:r>
            <a:r>
              <a:rPr lang="en-US" sz="11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15-19 years</a:t>
            </a:r>
          </a:p>
          <a:p>
            <a:r>
              <a:rPr lang="en-US" sz="11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           |- </a:t>
            </a:r>
            <a:r>
              <a:rPr lang="en-US" sz="1100" dirty="0">
                <a:solidFill>
                  <a:srgbClr val="000090"/>
                </a:solidFill>
                <a:latin typeface="Arial Rounded MT Bold"/>
                <a:cs typeface="Arial Rounded MT Bold"/>
              </a:rPr>
              <a:t>high average daily dietary </a:t>
            </a:r>
            <a:r>
              <a:rPr lang="en-US" sz="1100" dirty="0" err="1">
                <a:solidFill>
                  <a:srgbClr val="000090"/>
                </a:solidFill>
                <a:latin typeface="Arial Rounded MT Bold"/>
                <a:cs typeface="Arial Rounded MT Bold"/>
              </a:rPr>
              <a:t>leucine</a:t>
            </a:r>
            <a:r>
              <a:rPr lang="en-US" sz="1100" dirty="0">
                <a:solidFill>
                  <a:srgbClr val="000090"/>
                </a:solidFill>
                <a:latin typeface="Arial Rounded MT Bold"/>
                <a:cs typeface="Arial Rounded MT Bold"/>
              </a:rPr>
              <a:t> intake per body mass </a:t>
            </a:r>
            <a:r>
              <a:rPr lang="en-US" sz="11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for pregnant female </a:t>
            </a:r>
            <a:r>
              <a:rPr lang="en-US" sz="1100" dirty="0">
                <a:solidFill>
                  <a:srgbClr val="000090"/>
                </a:solidFill>
                <a:latin typeface="Arial Rounded MT Bold"/>
                <a:cs typeface="Arial Rounded MT Bold"/>
              </a:rPr>
              <a:t>population age </a:t>
            </a:r>
            <a:r>
              <a:rPr lang="en-US" sz="11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19-30 years</a:t>
            </a:r>
          </a:p>
          <a:p>
            <a:r>
              <a:rPr lang="en-US" sz="11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           |</a:t>
            </a:r>
            <a:r>
              <a:rPr lang="en-US" sz="1100" dirty="0">
                <a:solidFill>
                  <a:srgbClr val="000090"/>
                </a:solidFill>
                <a:latin typeface="Arial Rounded MT Bold"/>
                <a:cs typeface="Arial Rounded MT Bold"/>
              </a:rPr>
              <a:t>- ...</a:t>
            </a:r>
            <a:endParaRPr lang="en-US" sz="1100" dirty="0" smtClean="0">
              <a:solidFill>
                <a:srgbClr val="000090"/>
              </a:solidFill>
              <a:latin typeface="Arial Rounded MT Bold"/>
              <a:cs typeface="Arial Rounded MT Bold"/>
            </a:endParaRPr>
          </a:p>
          <a:p>
            <a:r>
              <a:rPr lang="en-US" sz="11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      |</a:t>
            </a:r>
            <a:r>
              <a:rPr lang="en-US" sz="1100" dirty="0">
                <a:solidFill>
                  <a:srgbClr val="000090"/>
                </a:solidFill>
                <a:latin typeface="Arial Rounded MT Bold"/>
                <a:cs typeface="Arial Rounded MT Bold"/>
              </a:rPr>
              <a:t>- high average daily dietary </a:t>
            </a:r>
            <a:r>
              <a:rPr lang="en-US" sz="1100" dirty="0" err="1">
                <a:solidFill>
                  <a:srgbClr val="000090"/>
                </a:solidFill>
                <a:latin typeface="Arial Rounded MT Bold"/>
                <a:cs typeface="Arial Rounded MT Bold"/>
              </a:rPr>
              <a:t>leucine</a:t>
            </a:r>
            <a:r>
              <a:rPr lang="en-US" sz="1100" dirty="0">
                <a:solidFill>
                  <a:srgbClr val="000090"/>
                </a:solidFill>
                <a:latin typeface="Arial Rounded MT Bold"/>
                <a:cs typeface="Arial Rounded MT Bold"/>
              </a:rPr>
              <a:t> intake per body mass for </a:t>
            </a:r>
            <a:r>
              <a:rPr lang="en-US" sz="1100" u="sng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lactating </a:t>
            </a:r>
            <a:r>
              <a:rPr lang="en-US" sz="1100" u="sng" dirty="0">
                <a:solidFill>
                  <a:srgbClr val="000090"/>
                </a:solidFill>
                <a:latin typeface="Arial Rounded MT Bold"/>
                <a:cs typeface="Arial Rounded MT Bold"/>
              </a:rPr>
              <a:t>female population</a:t>
            </a:r>
            <a:endParaRPr lang="en-US" sz="1100" dirty="0">
              <a:solidFill>
                <a:srgbClr val="000090"/>
              </a:solidFill>
              <a:latin typeface="Arial Rounded MT Bold"/>
              <a:cs typeface="Arial Rounded MT Bold"/>
            </a:endParaRPr>
          </a:p>
          <a:p>
            <a:r>
              <a:rPr lang="en-US" sz="1100" dirty="0">
                <a:solidFill>
                  <a:srgbClr val="000090"/>
                </a:solidFill>
                <a:latin typeface="Arial Rounded MT Bold"/>
                <a:cs typeface="Arial Rounded MT Bold"/>
              </a:rPr>
              <a:t>        </a:t>
            </a:r>
            <a:r>
              <a:rPr lang="en-US" sz="11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   </a:t>
            </a:r>
            <a:r>
              <a:rPr lang="en-US" sz="1100" dirty="0">
                <a:solidFill>
                  <a:srgbClr val="000090"/>
                </a:solidFill>
                <a:latin typeface="Arial Rounded MT Bold"/>
                <a:cs typeface="Arial Rounded MT Bold"/>
              </a:rPr>
              <a:t>|- high average daily dietary </a:t>
            </a:r>
            <a:r>
              <a:rPr lang="en-US" sz="1100" dirty="0" err="1">
                <a:solidFill>
                  <a:srgbClr val="000090"/>
                </a:solidFill>
                <a:latin typeface="Arial Rounded MT Bold"/>
                <a:cs typeface="Arial Rounded MT Bold"/>
              </a:rPr>
              <a:t>leucine</a:t>
            </a:r>
            <a:r>
              <a:rPr lang="en-US" sz="1100" dirty="0">
                <a:solidFill>
                  <a:srgbClr val="000090"/>
                </a:solidFill>
                <a:latin typeface="Arial Rounded MT Bold"/>
                <a:cs typeface="Arial Rounded MT Bold"/>
              </a:rPr>
              <a:t> intake per body mass for lactating</a:t>
            </a:r>
            <a:r>
              <a:rPr lang="en-US" sz="11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 </a:t>
            </a:r>
            <a:r>
              <a:rPr lang="en-US" sz="1100" dirty="0">
                <a:solidFill>
                  <a:srgbClr val="000090"/>
                </a:solidFill>
                <a:latin typeface="Arial Rounded MT Bold"/>
                <a:cs typeface="Arial Rounded MT Bold"/>
              </a:rPr>
              <a:t>female population age 15-19 years</a:t>
            </a:r>
          </a:p>
          <a:p>
            <a:r>
              <a:rPr lang="en-US" sz="1100" dirty="0">
                <a:solidFill>
                  <a:srgbClr val="000090"/>
                </a:solidFill>
                <a:latin typeface="Arial Rounded MT Bold"/>
                <a:cs typeface="Arial Rounded MT Bold"/>
              </a:rPr>
              <a:t>         </a:t>
            </a:r>
            <a:r>
              <a:rPr lang="en-US" sz="11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  </a:t>
            </a:r>
            <a:r>
              <a:rPr lang="en-US" sz="1100" dirty="0">
                <a:solidFill>
                  <a:srgbClr val="000090"/>
                </a:solidFill>
                <a:latin typeface="Arial Rounded MT Bold"/>
                <a:cs typeface="Arial Rounded MT Bold"/>
              </a:rPr>
              <a:t>|- high average daily dietary </a:t>
            </a:r>
            <a:r>
              <a:rPr lang="en-US" sz="1100" dirty="0" err="1">
                <a:solidFill>
                  <a:srgbClr val="000090"/>
                </a:solidFill>
                <a:latin typeface="Arial Rounded MT Bold"/>
                <a:cs typeface="Arial Rounded MT Bold"/>
              </a:rPr>
              <a:t>leucine</a:t>
            </a:r>
            <a:r>
              <a:rPr lang="en-US" sz="1100" dirty="0">
                <a:solidFill>
                  <a:srgbClr val="000090"/>
                </a:solidFill>
                <a:latin typeface="Arial Rounded MT Bold"/>
                <a:cs typeface="Arial Rounded MT Bold"/>
              </a:rPr>
              <a:t> intake per body mass for lactating</a:t>
            </a:r>
            <a:r>
              <a:rPr lang="en-US" sz="11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 </a:t>
            </a:r>
            <a:r>
              <a:rPr lang="en-US" sz="1100" dirty="0">
                <a:solidFill>
                  <a:srgbClr val="000090"/>
                </a:solidFill>
                <a:latin typeface="Arial Rounded MT Bold"/>
                <a:cs typeface="Arial Rounded MT Bold"/>
              </a:rPr>
              <a:t>female population age 19-30 years</a:t>
            </a:r>
          </a:p>
          <a:p>
            <a:r>
              <a:rPr lang="en-US" sz="1100" dirty="0">
                <a:solidFill>
                  <a:srgbClr val="000090"/>
                </a:solidFill>
                <a:latin typeface="Arial Rounded MT Bold"/>
                <a:cs typeface="Arial Rounded MT Bold"/>
              </a:rPr>
              <a:t>         </a:t>
            </a:r>
            <a:r>
              <a:rPr lang="en-US" sz="11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  </a:t>
            </a:r>
            <a:r>
              <a:rPr lang="en-US" sz="1100" dirty="0">
                <a:solidFill>
                  <a:srgbClr val="000090"/>
                </a:solidFill>
                <a:latin typeface="Arial Rounded MT Bold"/>
                <a:cs typeface="Arial Rounded MT Bold"/>
              </a:rPr>
              <a:t>|- ...</a:t>
            </a:r>
          </a:p>
          <a:p>
            <a:endParaRPr lang="en-US" sz="1100" dirty="0">
              <a:solidFill>
                <a:srgbClr val="000090"/>
              </a:solidFill>
              <a:latin typeface="Arial Rounded MT Bold"/>
              <a:cs typeface="Arial Rounded MT Bold"/>
            </a:endParaRPr>
          </a:p>
          <a:p>
            <a:endParaRPr lang="en-US" sz="1100" dirty="0" smtClean="0">
              <a:solidFill>
                <a:srgbClr val="000090"/>
              </a:solidFill>
              <a:latin typeface="Arial Rounded MT Bold"/>
              <a:cs typeface="Arial Rounded MT Bold"/>
            </a:endParaRPr>
          </a:p>
          <a:p>
            <a:endParaRPr lang="en-US" sz="1250" dirty="0">
              <a:solidFill>
                <a:srgbClr val="000090"/>
              </a:solidFill>
              <a:latin typeface="Arial Rounded MT Bold"/>
              <a:cs typeface="Arial Rounded MT Bold"/>
            </a:endParaRPr>
          </a:p>
          <a:p>
            <a:r>
              <a:rPr lang="en-US" sz="125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 </a:t>
            </a:r>
            <a:endParaRPr lang="en-US" sz="1250" dirty="0">
              <a:solidFill>
                <a:srgbClr val="000090"/>
              </a:solidFill>
              <a:latin typeface="Arial Rounded MT Bold"/>
              <a:cs typeface="Arial Rounded MT Bold"/>
            </a:endParaRPr>
          </a:p>
          <a:p>
            <a:endParaRPr lang="en-US" sz="1250" dirty="0">
              <a:solidFill>
                <a:srgbClr val="000090"/>
              </a:solidFill>
              <a:latin typeface="Arial Rounded MT Bold"/>
              <a:cs typeface="Arial Rounded MT Bold"/>
            </a:endParaRPr>
          </a:p>
          <a:p>
            <a:endParaRPr lang="en-US" sz="1250" dirty="0">
              <a:solidFill>
                <a:srgbClr val="000090"/>
              </a:solidFill>
              <a:latin typeface="Arial Rounded MT Bold"/>
              <a:cs typeface="Arial Rounded MT Bold"/>
            </a:endParaRPr>
          </a:p>
          <a:p>
            <a:endParaRPr lang="en-US" sz="1250" dirty="0">
              <a:solidFill>
                <a:srgbClr val="000090"/>
              </a:solidFill>
              <a:latin typeface="Arial Rounded MT Bold"/>
              <a:cs typeface="Arial Rounded MT Bold"/>
            </a:endParaRPr>
          </a:p>
          <a:p>
            <a:endParaRPr lang="en-US" sz="1300" dirty="0">
              <a:solidFill>
                <a:srgbClr val="000090"/>
              </a:solidFill>
              <a:latin typeface="Arial Rounded MT Bold"/>
              <a:cs typeface="Arial Rounded MT Bold"/>
            </a:endParaRPr>
          </a:p>
          <a:p>
            <a:endParaRPr lang="en-US" sz="1300" dirty="0" smtClean="0">
              <a:solidFill>
                <a:srgbClr val="000090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1800" y="4038600"/>
            <a:ext cx="8255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u="sng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Roughly ~15 more sub-classes for each high/low/normal intake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 ~ 45 classes  per each nutrient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60 nutrients covered in DRI book  x  45 classes =</a:t>
            </a:r>
          </a:p>
          <a:p>
            <a:endParaRPr lang="en-US" sz="1600" dirty="0" smtClean="0">
              <a:solidFill>
                <a:srgbClr val="000090"/>
              </a:solidFill>
              <a:latin typeface="Arial Rounded MT Bold"/>
              <a:cs typeface="Arial Rounded MT Bold"/>
            </a:endParaRPr>
          </a:p>
          <a:p>
            <a:pPr marL="285750" indent="-285750">
              <a:buFont typeface="Arial"/>
              <a:buChar char="•"/>
            </a:pPr>
            <a:r>
              <a:rPr lang="en-US" u="sng" dirty="0" smtClean="0">
                <a:solidFill>
                  <a:srgbClr val="FF0000"/>
                </a:solidFill>
                <a:latin typeface="Arial Rounded MT Bold"/>
                <a:cs typeface="Arial Rounded MT Bold"/>
              </a:rPr>
              <a:t>~ 2700 new classes!!!</a:t>
            </a:r>
          </a:p>
          <a:p>
            <a:r>
              <a:rPr lang="en-US" sz="16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	1. For nutrients covered by the DRI book ONLY</a:t>
            </a:r>
          </a:p>
          <a:p>
            <a:r>
              <a:rPr lang="en-US" sz="1600" dirty="0">
                <a:solidFill>
                  <a:srgbClr val="000090"/>
                </a:solidFill>
                <a:latin typeface="Arial Rounded MT Bold"/>
                <a:cs typeface="Arial Rounded MT Bold"/>
              </a:rPr>
              <a:t>	</a:t>
            </a:r>
            <a:r>
              <a:rPr lang="en-US" sz="16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    (NDSR </a:t>
            </a:r>
            <a:r>
              <a:rPr lang="en-US" sz="1600" dirty="0">
                <a:solidFill>
                  <a:srgbClr val="000090"/>
                </a:solidFill>
                <a:latin typeface="Arial Rounded MT Bold"/>
                <a:cs typeface="Arial Rounded MT Bold"/>
              </a:rPr>
              <a:t>can produce data for ~</a:t>
            </a:r>
            <a:r>
              <a:rPr lang="en-US" sz="16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166 nutrients)</a:t>
            </a:r>
          </a:p>
          <a:p>
            <a:r>
              <a:rPr lang="en-US" sz="1600" dirty="0">
                <a:solidFill>
                  <a:srgbClr val="000090"/>
                </a:solidFill>
                <a:latin typeface="Arial Rounded MT Bold"/>
                <a:cs typeface="Arial Rounded MT Bold"/>
              </a:rPr>
              <a:t>	</a:t>
            </a:r>
            <a:r>
              <a:rPr lang="en-US" sz="16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2. For HEALTHY populations only</a:t>
            </a:r>
          </a:p>
          <a:p>
            <a:endParaRPr lang="en-US" sz="1600" dirty="0">
              <a:solidFill>
                <a:srgbClr val="000090"/>
              </a:solidFill>
              <a:latin typeface="Arial Rounded MT Bold"/>
              <a:cs typeface="Arial Rounded MT Bold"/>
            </a:endParaRPr>
          </a:p>
          <a:p>
            <a:pPr marL="285750" indent="-285750">
              <a:buFont typeface="Arial"/>
              <a:buChar char="•"/>
            </a:pPr>
            <a:r>
              <a:rPr lang="en-US" sz="1600" u="sng" dirty="0" smtClean="0">
                <a:solidFill>
                  <a:srgbClr val="FF0000"/>
                </a:solidFill>
                <a:latin typeface="Arial Rounded MT Bold"/>
                <a:cs typeface="Arial Rounded MT Bold"/>
              </a:rPr>
              <a:t>What about the %DRI intakes?!</a:t>
            </a:r>
            <a:endParaRPr lang="en-US" sz="1600" dirty="0">
              <a:solidFill>
                <a:srgbClr val="000090"/>
              </a:solidFill>
              <a:latin typeface="Arial Rounded MT Bold"/>
              <a:cs typeface="Arial Rounded MT Bold"/>
            </a:endParaRPr>
          </a:p>
        </p:txBody>
      </p:sp>
    </p:spTree>
    <p:extLst>
      <p:ext uri="{BB962C8B-B14F-4D97-AF65-F5344CB8AC3E}">
        <p14:creationId xmlns:p14="http://schemas.microsoft.com/office/powerpoint/2010/main" val="2162098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2" name="Rectangle 16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28600" y="76200"/>
            <a:ext cx="8153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sz="3200" u="sng" dirty="0">
                <a:solidFill>
                  <a:srgbClr val="070166"/>
                </a:solidFill>
                <a:latin typeface="Arial Rounded MT Bold" charset="0"/>
              </a:rPr>
              <a:t>Inherited Metabolic Diseases (IMDs</a:t>
            </a:r>
            <a:r>
              <a:rPr lang="en-US" sz="3200" u="sng" dirty="0" smtClean="0">
                <a:solidFill>
                  <a:srgbClr val="070166"/>
                </a:solidFill>
                <a:latin typeface="Arial Rounded MT Bold" charset="0"/>
              </a:rPr>
              <a:t>)</a:t>
            </a:r>
            <a:endParaRPr lang="en-US" sz="3200" u="sng" dirty="0">
              <a:latin typeface="Arial Rounded MT Bold" charset="0"/>
            </a:endParaRPr>
          </a:p>
        </p:txBody>
      </p:sp>
      <p:sp>
        <p:nvSpPr>
          <p:cNvPr id="9235" name="Rectangle 19"/>
          <p:cNvSpPr>
            <a:spLocks noChangeArrowheads="1"/>
          </p:cNvSpPr>
          <p:nvPr/>
        </p:nvSpPr>
        <p:spPr bwMode="auto">
          <a:xfrm>
            <a:off x="457200" y="685800"/>
            <a:ext cx="7696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342900" indent="-342900">
              <a:buFont typeface="Arial"/>
              <a:buChar char="•"/>
            </a:pPr>
            <a:r>
              <a:rPr lang="en-US" sz="2200" b="1" u="sng" dirty="0" smtClean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 Rounded MT Bold" charset="0"/>
              </a:rPr>
              <a:t>46 of 57 diseases screened through the US NBSS </a:t>
            </a:r>
            <a:r>
              <a:rPr lang="en-US" sz="2400" b="1" u="sng" dirty="0" smtClean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 Rounded MT Bold" charset="0"/>
              </a:rPr>
              <a:t> </a:t>
            </a:r>
            <a:r>
              <a:rPr lang="en-US" sz="2000" b="1" u="sng" dirty="0" smtClean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 Rounded MT Bold" charset="0"/>
              </a:rPr>
              <a:t> </a:t>
            </a:r>
            <a:endParaRPr lang="en-US" sz="2400" b="1" u="sng" dirty="0">
              <a:solidFill>
                <a:srgbClr val="1E0F8B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 Rounded MT Bold" charset="0"/>
            </a:endParaRPr>
          </a:p>
        </p:txBody>
      </p:sp>
      <p:sp>
        <p:nvSpPr>
          <p:cNvPr id="9236" name="Rectangle 20"/>
          <p:cNvSpPr>
            <a:spLocks noChangeArrowheads="1"/>
          </p:cNvSpPr>
          <p:nvPr/>
        </p:nvSpPr>
        <p:spPr bwMode="auto">
          <a:xfrm>
            <a:off x="152400" y="4343400"/>
            <a:ext cx="853440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342900" indent="-342900">
              <a:lnSpc>
                <a:spcPct val="80000"/>
              </a:lnSpc>
              <a:spcAft>
                <a:spcPts val="700"/>
              </a:spcAft>
              <a:buFont typeface="Arial"/>
              <a:buChar char="•"/>
            </a:pPr>
            <a:r>
              <a:rPr lang="en-US" sz="2000" b="1" u="sng" dirty="0" smtClean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 Rounded MT Bold" charset="0"/>
              </a:rPr>
              <a:t>LTFU: Life</a:t>
            </a:r>
            <a:r>
              <a:rPr lang="en-US" sz="2000" b="1" u="sng" dirty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 Rounded MT Bold" charset="0"/>
              </a:rPr>
              <a:t>-long </a:t>
            </a:r>
            <a:r>
              <a:rPr lang="en-US" sz="2000" b="1" u="sng" dirty="0" smtClean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 Rounded MT Bold" charset="0"/>
              </a:rPr>
              <a:t>(Primarily) Nutritional Treatment </a:t>
            </a:r>
          </a:p>
          <a:p>
            <a:pPr>
              <a:lnSpc>
                <a:spcPct val="80000"/>
              </a:lnSpc>
              <a:spcAft>
                <a:spcPts val="700"/>
              </a:spcAft>
            </a:pPr>
            <a:r>
              <a:rPr lang="en-US" sz="2000" b="1" dirty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 Rounded MT Bold" charset="0"/>
              </a:rPr>
              <a:t> </a:t>
            </a:r>
            <a:r>
              <a:rPr lang="en-US" sz="2000" b="1" dirty="0" smtClean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 Rounded MT Bold" charset="0"/>
              </a:rPr>
              <a:t>     </a:t>
            </a:r>
            <a:r>
              <a:rPr lang="en-US" sz="2000" b="1" u="sng" dirty="0" smtClean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 Rounded MT Bold" charset="0"/>
              </a:rPr>
              <a:t>and Patient’s Growth and Development Monitoring</a:t>
            </a:r>
            <a:r>
              <a:rPr lang="en-US" sz="2000" b="1" dirty="0" smtClean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 Rounded MT Bold" charset="0"/>
              </a:rPr>
              <a:t> </a:t>
            </a:r>
            <a:endParaRPr lang="en-US" sz="2000" b="1" u="sng" dirty="0">
              <a:solidFill>
                <a:srgbClr val="1E0F8B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 Rounded MT Bold" charset="0"/>
            </a:endParaRPr>
          </a:p>
          <a:p>
            <a:pPr marL="342900" indent="-342900">
              <a:buFont typeface="Times" charset="0"/>
              <a:buAutoNum type="arabicPeriod"/>
            </a:pPr>
            <a:r>
              <a:rPr lang="en-US" dirty="0" smtClean="0">
                <a:solidFill>
                  <a:srgbClr val="1E0F8B"/>
                </a:solidFill>
                <a:latin typeface="Arial Rounded MT Bold" charset="0"/>
              </a:rPr>
              <a:t>Restrict </a:t>
            </a:r>
            <a:r>
              <a:rPr lang="en-US" dirty="0">
                <a:solidFill>
                  <a:srgbClr val="1E0F8B"/>
                </a:solidFill>
                <a:latin typeface="Arial Rounded MT Bold" charset="0"/>
              </a:rPr>
              <a:t>the </a:t>
            </a:r>
            <a:r>
              <a:rPr lang="en-US" dirty="0">
                <a:solidFill>
                  <a:srgbClr val="FF0000"/>
                </a:solidFill>
                <a:latin typeface="Arial Rounded MT Bold" charset="0"/>
              </a:rPr>
              <a:t>dietary </a:t>
            </a:r>
            <a:r>
              <a:rPr lang="en-US" dirty="0" smtClean="0">
                <a:solidFill>
                  <a:srgbClr val="FF0000"/>
                </a:solidFill>
                <a:latin typeface="Arial Rounded MT Bold" charset="0"/>
              </a:rPr>
              <a:t>intakes </a:t>
            </a:r>
            <a:r>
              <a:rPr lang="en-US" dirty="0">
                <a:solidFill>
                  <a:srgbClr val="1E0F8B"/>
                </a:solidFill>
                <a:latin typeface="Arial Rounded MT Bold" charset="0"/>
              </a:rPr>
              <a:t>of foods containing </a:t>
            </a:r>
          </a:p>
          <a:p>
            <a:pPr marL="342900" indent="-342900">
              <a:spcAft>
                <a:spcPts val="700"/>
              </a:spcAft>
              <a:buFont typeface="Times" charset="0"/>
              <a:buNone/>
            </a:pPr>
            <a:r>
              <a:rPr lang="en-US" dirty="0">
                <a:solidFill>
                  <a:srgbClr val="1E0F8B"/>
                </a:solidFill>
                <a:latin typeface="Arial Rounded MT Bold" charset="0"/>
              </a:rPr>
              <a:t>	the enzyme substrate (e.g., target amino/fatty/organic acid)</a:t>
            </a:r>
          </a:p>
          <a:p>
            <a:pPr marL="342900" indent="-342900">
              <a:buFont typeface="Wingdings 2" charset="0"/>
              <a:buNone/>
            </a:pPr>
            <a:r>
              <a:rPr lang="en-US" dirty="0">
                <a:solidFill>
                  <a:srgbClr val="1E0F8B"/>
                </a:solidFill>
                <a:latin typeface="Arial Rounded MT Bold" charset="0"/>
              </a:rPr>
              <a:t>2. </a:t>
            </a:r>
            <a:r>
              <a:rPr lang="en-US" dirty="0" smtClean="0">
                <a:solidFill>
                  <a:srgbClr val="1E0F8B"/>
                </a:solidFill>
                <a:latin typeface="Arial Rounded MT Bold" charset="0"/>
              </a:rPr>
              <a:t> Maintain </a:t>
            </a:r>
            <a:r>
              <a:rPr lang="en-US" dirty="0">
                <a:solidFill>
                  <a:srgbClr val="1E0F8B"/>
                </a:solidFill>
                <a:latin typeface="Arial Rounded MT Bold" charset="0"/>
              </a:rPr>
              <a:t>the </a:t>
            </a:r>
            <a:r>
              <a:rPr lang="en-US" dirty="0">
                <a:solidFill>
                  <a:srgbClr val="FF0000"/>
                </a:solidFill>
                <a:latin typeface="Arial Rounded MT Bold" charset="0"/>
              </a:rPr>
              <a:t>adequate intakes of all </a:t>
            </a:r>
            <a:r>
              <a:rPr lang="en-US" dirty="0" smtClean="0">
                <a:solidFill>
                  <a:srgbClr val="FF0000"/>
                </a:solidFill>
                <a:latin typeface="Arial Rounded MT Bold" charset="0"/>
              </a:rPr>
              <a:t>other nutrients  </a:t>
            </a:r>
          </a:p>
          <a:p>
            <a:pPr marL="342900" indent="-342900">
              <a:buFont typeface="Wingdings 2" charset="0"/>
              <a:buNone/>
            </a:pPr>
            <a:r>
              <a:rPr lang="en-US" dirty="0" smtClean="0">
                <a:solidFill>
                  <a:srgbClr val="1E0F8B"/>
                </a:solidFill>
                <a:latin typeface="Arial Rounded MT Bold" charset="0"/>
              </a:rPr>
              <a:t>      to </a:t>
            </a:r>
            <a:r>
              <a:rPr lang="en-US" dirty="0">
                <a:solidFill>
                  <a:srgbClr val="1E0F8B"/>
                </a:solidFill>
                <a:latin typeface="Arial Rounded MT Bold" charset="0"/>
              </a:rPr>
              <a:t>ensure maximally normal growth and </a:t>
            </a:r>
            <a:r>
              <a:rPr lang="en-US" dirty="0" smtClean="0">
                <a:solidFill>
                  <a:srgbClr val="1E0F8B"/>
                </a:solidFill>
                <a:latin typeface="Arial Rounded MT Bold" charset="0"/>
              </a:rPr>
              <a:t>development</a:t>
            </a:r>
          </a:p>
          <a:p>
            <a:pPr marL="342900" indent="-342900">
              <a:buFont typeface="Wingdings 2" charset="0"/>
              <a:buNone/>
            </a:pPr>
            <a:r>
              <a:rPr lang="en-US" dirty="0" smtClean="0">
                <a:solidFill>
                  <a:srgbClr val="1E0F8B"/>
                </a:solidFill>
                <a:latin typeface="Arial Rounded MT Bold" charset="0"/>
              </a:rPr>
              <a:t>3.  Continuously  </a:t>
            </a:r>
            <a:r>
              <a:rPr lang="en-US" dirty="0" smtClean="0">
                <a:solidFill>
                  <a:srgbClr val="FF0000"/>
                </a:solidFill>
                <a:latin typeface="Arial Rounded MT Bold" charset="0"/>
              </a:rPr>
              <a:t>adjust/improve treatment based on the patient’s growth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 Rounded MT Bold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1000" y="1143000"/>
            <a:ext cx="8686800" cy="3505200"/>
            <a:chOff x="381000" y="1143000"/>
            <a:chExt cx="8686800" cy="3505200"/>
          </a:xfrm>
        </p:grpSpPr>
        <p:sp>
          <p:nvSpPr>
            <p:cNvPr id="9234" name="Rectangle 18"/>
            <p:cNvSpPr>
              <a:spLocks noChangeArrowheads="1"/>
            </p:cNvSpPr>
            <p:nvPr/>
          </p:nvSpPr>
          <p:spPr bwMode="auto">
            <a:xfrm>
              <a:off x="457200" y="1143000"/>
              <a:ext cx="19050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342900" indent="-342900">
                <a:buFont typeface="Arial"/>
                <a:buChar char="•"/>
              </a:pPr>
              <a:r>
                <a:rPr lang="en-US" sz="2200" b="1" u="sng" dirty="0" smtClean="0">
                  <a:solidFill>
                    <a:srgbClr val="1E0F8B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Rounded MT Bold" charset="0"/>
                </a:rPr>
                <a:t>Etiology</a:t>
              </a:r>
              <a:endParaRPr lang="en-US" sz="2200" b="1" u="sng" dirty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 Rounded MT Bold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81000" y="1600200"/>
              <a:ext cx="8686800" cy="3048000"/>
              <a:chOff x="381000" y="2286000"/>
              <a:chExt cx="8686800" cy="3048000"/>
            </a:xfrm>
          </p:grpSpPr>
          <p:sp>
            <p:nvSpPr>
              <p:cNvPr id="9237" name="Rectangle 21"/>
              <p:cNvSpPr>
                <a:spLocks noChangeArrowheads="1"/>
              </p:cNvSpPr>
              <p:nvPr/>
            </p:nvSpPr>
            <p:spPr bwMode="auto">
              <a:xfrm>
                <a:off x="381000" y="2286000"/>
                <a:ext cx="190500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/>
                <a:r>
                  <a:rPr lang="en-US" sz="1300" b="1" dirty="0">
                    <a:solidFill>
                      <a:srgbClr val="1E0F8B"/>
                    </a:solidFill>
                    <a:latin typeface="Arial Rounded MT Bold" charset="0"/>
                  </a:rPr>
                  <a:t>Enzyme </a:t>
                </a:r>
                <a:r>
                  <a:rPr lang="en-US" sz="1300" b="1" dirty="0" err="1">
                    <a:solidFill>
                      <a:srgbClr val="1E0F8B"/>
                    </a:solidFill>
                    <a:latin typeface="Arial Rounded MT Bold" charset="0"/>
                  </a:rPr>
                  <a:t>protomer</a:t>
                </a:r>
                <a:r>
                  <a:rPr lang="en-US" sz="1300" b="1" dirty="0">
                    <a:solidFill>
                      <a:srgbClr val="1E0F8B"/>
                    </a:solidFill>
                    <a:latin typeface="Arial Rounded MT Bold" charset="0"/>
                  </a:rPr>
                  <a:t> </a:t>
                </a:r>
              </a:p>
              <a:p>
                <a:pPr algn="ctr"/>
                <a:r>
                  <a:rPr lang="en-US" sz="1300" b="1" dirty="0">
                    <a:solidFill>
                      <a:srgbClr val="1E0F8B"/>
                    </a:solidFill>
                    <a:latin typeface="Arial Rounded MT Bold" charset="0"/>
                  </a:rPr>
                  <a:t>gene mutation</a:t>
                </a:r>
                <a:endParaRPr lang="en-US" sz="2000" b="1" dirty="0">
                  <a:solidFill>
                    <a:srgbClr val="1E0F8B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Rounded MT Bold" charset="0"/>
                </a:endParaRPr>
              </a:p>
            </p:txBody>
          </p:sp>
          <p:pic>
            <p:nvPicPr>
              <p:cNvPr id="9238" name="Picture 22" descr="&#10;dna_helix.jpg                                                  01218A36HD                             BE7B8504: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600" y="2895600"/>
                <a:ext cx="1012825" cy="1905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239" name="Rectangle 23"/>
              <p:cNvSpPr>
                <a:spLocks noChangeArrowheads="1"/>
              </p:cNvSpPr>
              <p:nvPr/>
            </p:nvSpPr>
            <p:spPr bwMode="auto">
              <a:xfrm>
                <a:off x="2286000" y="2286000"/>
                <a:ext cx="2209800" cy="533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/>
                <a:r>
                  <a:rPr lang="en-US" sz="1600" b="1" dirty="0">
                    <a:solidFill>
                      <a:srgbClr val="1E0F8B"/>
                    </a:solidFill>
                    <a:latin typeface="Arial Rounded MT Bold" charset="0"/>
                  </a:rPr>
                  <a:t> </a:t>
                </a:r>
                <a:r>
                  <a:rPr lang="en-US" sz="1300" b="1" dirty="0" err="1">
                    <a:solidFill>
                      <a:srgbClr val="1E0F8B"/>
                    </a:solidFill>
                    <a:latin typeface="Arial Rounded MT Bold" charset="0"/>
                  </a:rPr>
                  <a:t>Misfolded</a:t>
                </a:r>
                <a:r>
                  <a:rPr lang="en-US" sz="1300" b="1" dirty="0">
                    <a:solidFill>
                      <a:srgbClr val="1E0F8B"/>
                    </a:solidFill>
                    <a:latin typeface="Arial Rounded MT Bold" charset="0"/>
                  </a:rPr>
                  <a:t> or missing </a:t>
                </a:r>
              </a:p>
              <a:p>
                <a:pPr algn="ctr"/>
                <a:r>
                  <a:rPr lang="en-US" sz="1300" b="1" dirty="0">
                    <a:solidFill>
                      <a:srgbClr val="1E0F8B"/>
                    </a:solidFill>
                    <a:latin typeface="Arial Rounded MT Bold" charset="0"/>
                  </a:rPr>
                  <a:t>e</a:t>
                </a:r>
                <a:r>
                  <a:rPr lang="en-US" sz="1300" b="1" dirty="0" smtClean="0">
                    <a:solidFill>
                      <a:srgbClr val="1E0F8B"/>
                    </a:solidFill>
                    <a:latin typeface="Arial Rounded MT Bold" charset="0"/>
                  </a:rPr>
                  <a:t>nzyme </a:t>
                </a:r>
                <a:r>
                  <a:rPr lang="en-US" sz="1300" b="1" dirty="0" err="1" smtClean="0">
                    <a:solidFill>
                      <a:srgbClr val="1E0F8B"/>
                    </a:solidFill>
                    <a:latin typeface="Arial Rounded MT Bold" charset="0"/>
                  </a:rPr>
                  <a:t>protomer</a:t>
                </a:r>
                <a:endParaRPr lang="en-US" sz="2000" b="1" dirty="0">
                  <a:solidFill>
                    <a:srgbClr val="1E0F8B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Rounded MT Bold" charset="0"/>
                </a:endParaRPr>
              </a:p>
            </p:txBody>
          </p:sp>
          <p:sp>
            <p:nvSpPr>
              <p:cNvPr id="9240" name="Rectangle 24"/>
              <p:cNvSpPr>
                <a:spLocks noChangeArrowheads="1"/>
              </p:cNvSpPr>
              <p:nvPr/>
            </p:nvSpPr>
            <p:spPr bwMode="auto">
              <a:xfrm>
                <a:off x="4876800" y="2286000"/>
                <a:ext cx="1676400" cy="609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/>
                <a:r>
                  <a:rPr lang="en-US" sz="1400">
                    <a:solidFill>
                      <a:srgbClr val="1E0F8B"/>
                    </a:solidFill>
                    <a:latin typeface="Arial Rounded MT Bold" charset="0"/>
                  </a:rPr>
                  <a:t> </a:t>
                </a:r>
                <a:r>
                  <a:rPr lang="en-US" sz="1300" b="1">
                    <a:solidFill>
                      <a:srgbClr val="1E0F8B"/>
                    </a:solidFill>
                    <a:latin typeface="Arial Rounded MT Bold" charset="0"/>
                  </a:rPr>
                  <a:t>Dysfunctional or missing </a:t>
                </a:r>
              </a:p>
              <a:p>
                <a:pPr algn="ctr"/>
                <a:r>
                  <a:rPr lang="en-US" sz="1300" b="1">
                    <a:solidFill>
                      <a:srgbClr val="1E0F8B"/>
                    </a:solidFill>
                    <a:latin typeface="Arial Rounded MT Bold" charset="0"/>
                  </a:rPr>
                  <a:t>enzyme complex</a:t>
                </a:r>
                <a:endParaRPr lang="en-US" sz="1300" b="1">
                  <a:solidFill>
                    <a:srgbClr val="1E0F8B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Rounded MT Bold" charset="0"/>
                </a:endParaRPr>
              </a:p>
            </p:txBody>
          </p:sp>
          <p:sp>
            <p:nvSpPr>
              <p:cNvPr id="9241" name="Rectangle 25"/>
              <p:cNvSpPr>
                <a:spLocks noChangeArrowheads="1"/>
              </p:cNvSpPr>
              <p:nvPr/>
            </p:nvSpPr>
            <p:spPr bwMode="auto">
              <a:xfrm>
                <a:off x="6934200" y="2286000"/>
                <a:ext cx="2133600" cy="3048000"/>
              </a:xfrm>
              <a:prstGeom prst="rect">
                <a:avLst/>
              </a:prstGeom>
              <a:noFill/>
              <a:ln w="6350" cap="sq">
                <a:solidFill>
                  <a:srgbClr val="00008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285750" indent="-285750" algn="ctr">
                  <a:buFont typeface="Arial"/>
                  <a:buChar char="•"/>
                </a:pPr>
                <a:r>
                  <a:rPr lang="en-US" sz="1400" b="1" dirty="0" smtClean="0">
                    <a:solidFill>
                      <a:srgbClr val="1E0F8B"/>
                    </a:solidFill>
                    <a:latin typeface="Arial Rounded MT Bold" charset="0"/>
                  </a:rPr>
                  <a:t>Toxic </a:t>
                </a:r>
                <a:r>
                  <a:rPr lang="en-US" sz="1400" b="1" dirty="0">
                    <a:solidFill>
                      <a:srgbClr val="1E0F8B"/>
                    </a:solidFill>
                    <a:latin typeface="Arial Rounded MT Bold" charset="0"/>
                  </a:rPr>
                  <a:t>accumulation </a:t>
                </a:r>
              </a:p>
              <a:p>
                <a:pPr algn="ctr"/>
                <a:r>
                  <a:rPr lang="en-US" sz="1400" b="1" dirty="0">
                    <a:solidFill>
                      <a:srgbClr val="1E0F8B"/>
                    </a:solidFill>
                    <a:latin typeface="Arial Rounded MT Bold" charset="0"/>
                  </a:rPr>
                  <a:t>of enzyme substrate </a:t>
                </a:r>
              </a:p>
              <a:p>
                <a:pPr algn="ctr"/>
                <a:r>
                  <a:rPr lang="en-US" sz="1400" b="1" dirty="0">
                    <a:solidFill>
                      <a:srgbClr val="1E0F8B"/>
                    </a:solidFill>
                    <a:latin typeface="Arial Rounded MT Bold" charset="0"/>
                  </a:rPr>
                  <a:t>a</a:t>
                </a:r>
                <a:r>
                  <a:rPr lang="en-US" sz="1400" b="1" dirty="0" smtClean="0">
                    <a:solidFill>
                      <a:srgbClr val="1E0F8B"/>
                    </a:solidFill>
                    <a:latin typeface="Arial Rounded MT Bold" charset="0"/>
                  </a:rPr>
                  <a:t>nd other metabolic </a:t>
                </a:r>
              </a:p>
              <a:p>
                <a:pPr algn="ctr"/>
                <a:r>
                  <a:rPr lang="en-US" sz="1400" b="1" dirty="0" smtClean="0">
                    <a:solidFill>
                      <a:srgbClr val="1E0F8B"/>
                    </a:solidFill>
                    <a:latin typeface="Arial Rounded MT Bold" charset="0"/>
                  </a:rPr>
                  <a:t>byproducts</a:t>
                </a:r>
              </a:p>
              <a:p>
                <a:pPr marL="285750" indent="-285750" algn="ctr">
                  <a:buFont typeface="Arial"/>
                  <a:buChar char="•"/>
                </a:pPr>
                <a:r>
                  <a:rPr lang="en-US" sz="1400" b="1" dirty="0" smtClean="0">
                    <a:solidFill>
                      <a:srgbClr val="1E0F8B"/>
                    </a:solidFill>
                    <a:latin typeface="Arial Rounded MT Bold" charset="0"/>
                  </a:rPr>
                  <a:t>Lack </a:t>
                </a:r>
                <a:r>
                  <a:rPr lang="en-US" sz="1400" b="1" dirty="0">
                    <a:solidFill>
                      <a:srgbClr val="1E0F8B"/>
                    </a:solidFill>
                    <a:latin typeface="Arial Rounded MT Bold" charset="0"/>
                  </a:rPr>
                  <a:t>of enzyme </a:t>
                </a:r>
              </a:p>
              <a:p>
                <a:pPr algn="ctr">
                  <a:buFont typeface="Wingdings 2" charset="0"/>
                  <a:buNone/>
                </a:pPr>
                <a:r>
                  <a:rPr lang="en-US" sz="1400" b="1" dirty="0" smtClean="0">
                    <a:solidFill>
                      <a:srgbClr val="1E0F8B"/>
                    </a:solidFill>
                    <a:latin typeface="Arial Rounded MT Bold" charset="0"/>
                  </a:rPr>
                  <a:t>Product</a:t>
                </a:r>
                <a:endParaRPr lang="en-US" sz="1400" dirty="0">
                  <a:solidFill>
                    <a:srgbClr val="1E0F8B"/>
                  </a:solidFill>
                  <a:latin typeface="Arial Rounded MT Bold" charset="0"/>
                </a:endParaRPr>
              </a:p>
              <a:p>
                <a:pPr algn="ctr"/>
                <a:endParaRPr lang="en-US" sz="1400" dirty="0" smtClean="0">
                  <a:solidFill>
                    <a:srgbClr val="1E0F8B"/>
                  </a:solidFill>
                  <a:latin typeface="Arial Rounded MT Bold" charset="0"/>
                </a:endParaRPr>
              </a:p>
              <a:p>
                <a:pPr algn="ctr"/>
                <a:endParaRPr lang="en-US" sz="1400" dirty="0">
                  <a:solidFill>
                    <a:srgbClr val="1E0F8B"/>
                  </a:solidFill>
                  <a:latin typeface="Arial Rounded MT Bold" charset="0"/>
                </a:endParaRPr>
              </a:p>
              <a:p>
                <a:pPr algn="ctr">
                  <a:buFont typeface="Wingdings 2" charset="0"/>
                  <a:buChar char=""/>
                </a:pPr>
                <a:r>
                  <a:rPr lang="en-US" sz="1400" dirty="0">
                    <a:solidFill>
                      <a:srgbClr val="1E0F8B"/>
                    </a:solidFill>
                    <a:latin typeface="Arial Rounded MT Bold" charset="0"/>
                  </a:rPr>
                  <a:t> CNS </a:t>
                </a:r>
                <a:r>
                  <a:rPr lang="en-US" sz="1400" dirty="0" err="1">
                    <a:solidFill>
                      <a:srgbClr val="1E0F8B"/>
                    </a:solidFill>
                    <a:latin typeface="Arial Rounded MT Bold" charset="0"/>
                  </a:rPr>
                  <a:t>malnurishment</a:t>
                </a:r>
                <a:r>
                  <a:rPr lang="en-US" sz="1400" dirty="0">
                    <a:solidFill>
                      <a:srgbClr val="1E0F8B"/>
                    </a:solidFill>
                    <a:latin typeface="Arial Rounded MT Bold" charset="0"/>
                  </a:rPr>
                  <a:t> </a:t>
                </a:r>
              </a:p>
              <a:p>
                <a:pPr algn="ctr">
                  <a:buFont typeface="Wingdings 2" charset="0"/>
                  <a:buNone/>
                </a:pPr>
                <a:r>
                  <a:rPr lang="en-US" sz="1400" dirty="0">
                    <a:solidFill>
                      <a:srgbClr val="1E0F8B"/>
                    </a:solidFill>
                    <a:latin typeface="Arial Rounded MT Bold" charset="0"/>
                  </a:rPr>
                  <a:t>and </a:t>
                </a:r>
                <a:r>
                  <a:rPr lang="en-US" sz="1400" dirty="0" smtClean="0">
                    <a:solidFill>
                      <a:srgbClr val="1E0F8B"/>
                    </a:solidFill>
                    <a:latin typeface="Arial Rounded MT Bold" charset="0"/>
                  </a:rPr>
                  <a:t>damage</a:t>
                </a:r>
                <a:endParaRPr lang="en-US" sz="1400" dirty="0">
                  <a:solidFill>
                    <a:srgbClr val="1E0F8B"/>
                  </a:solidFill>
                  <a:latin typeface="Arial Rounded MT Bold" charset="0"/>
                </a:endParaRPr>
              </a:p>
              <a:p>
                <a:pPr algn="ctr">
                  <a:buFont typeface="Wingdings 2" charset="0"/>
                  <a:buChar char=""/>
                </a:pPr>
                <a:r>
                  <a:rPr lang="en-US" sz="1400" dirty="0">
                    <a:solidFill>
                      <a:srgbClr val="1E0F8B"/>
                    </a:solidFill>
                    <a:latin typeface="Arial Rounded MT Bold" charset="0"/>
                  </a:rPr>
                  <a:t> </a:t>
                </a:r>
                <a:r>
                  <a:rPr lang="en-US" sz="1400" dirty="0" smtClean="0">
                    <a:solidFill>
                      <a:srgbClr val="1E0F8B"/>
                    </a:solidFill>
                    <a:latin typeface="Arial Rounded MT Bold" charset="0"/>
                  </a:rPr>
                  <a:t>Developmental </a:t>
                </a:r>
                <a:r>
                  <a:rPr lang="en-US" sz="1400" dirty="0">
                    <a:solidFill>
                      <a:srgbClr val="1E0F8B"/>
                    </a:solidFill>
                    <a:latin typeface="Arial Rounded MT Bold" charset="0"/>
                  </a:rPr>
                  <a:t>delay</a:t>
                </a:r>
              </a:p>
              <a:p>
                <a:pPr algn="ctr">
                  <a:buFont typeface="Wingdings 2" charset="0"/>
                  <a:buNone/>
                </a:pPr>
                <a:r>
                  <a:rPr lang="en-US" sz="1400" dirty="0">
                    <a:solidFill>
                      <a:srgbClr val="1E0F8B"/>
                    </a:solidFill>
                    <a:latin typeface="Arial Rounded MT Bold" charset="0"/>
                  </a:rPr>
                  <a:t>(psycho-</a:t>
                </a:r>
              </a:p>
              <a:p>
                <a:pPr algn="ctr">
                  <a:buFont typeface="Wingdings 2" charset="0"/>
                  <a:buNone/>
                </a:pPr>
                <a:r>
                  <a:rPr lang="en-US" sz="1400" dirty="0">
                    <a:solidFill>
                      <a:srgbClr val="1E0F8B"/>
                    </a:solidFill>
                    <a:latin typeface="Arial Rounded MT Bold" charset="0"/>
                  </a:rPr>
                  <a:t>m</a:t>
                </a:r>
                <a:r>
                  <a:rPr lang="en-US" sz="1400" dirty="0" smtClean="0">
                    <a:solidFill>
                      <a:srgbClr val="1E0F8B"/>
                    </a:solidFill>
                    <a:latin typeface="Arial Rounded MT Bold" charset="0"/>
                  </a:rPr>
                  <a:t>otor-cognitive</a:t>
                </a:r>
                <a:r>
                  <a:rPr lang="en-US" sz="1400" dirty="0">
                    <a:solidFill>
                      <a:srgbClr val="1E0F8B"/>
                    </a:solidFill>
                    <a:latin typeface="Arial Rounded MT Bold" charset="0"/>
                  </a:rPr>
                  <a:t>)</a:t>
                </a:r>
              </a:p>
            </p:txBody>
          </p:sp>
          <p:pic>
            <p:nvPicPr>
              <p:cNvPr id="9242" name="Picture 26" descr="OTC trimer_page4_2.png                                         01218A51HD                             BE7B8504: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76800" y="2971800"/>
                <a:ext cx="1533525" cy="1676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243" name="AutoShape 27"/>
              <p:cNvSpPr>
                <a:spLocks noChangeArrowheads="1"/>
              </p:cNvSpPr>
              <p:nvPr/>
            </p:nvSpPr>
            <p:spPr bwMode="auto">
              <a:xfrm>
                <a:off x="1828800" y="3733800"/>
                <a:ext cx="381000" cy="152400"/>
              </a:xfrm>
              <a:prstGeom prst="rightArrow">
                <a:avLst>
                  <a:gd name="adj1" fmla="val 50000"/>
                  <a:gd name="adj2" fmla="val 62500"/>
                </a:avLst>
              </a:prstGeom>
              <a:solidFill>
                <a:srgbClr val="EBD3FF"/>
              </a:solidFill>
              <a:ln w="3175" cap="sq">
                <a:solidFill>
                  <a:srgbClr val="80008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9244" name="Picture 28" descr="OTC_monomer_SMALL.tiff                                         01218A51HD                             BE7B8504: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4600" y="3124200"/>
                <a:ext cx="1303338" cy="1447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245" name="AutoShape 29"/>
              <p:cNvSpPr>
                <a:spLocks noChangeArrowheads="1"/>
              </p:cNvSpPr>
              <p:nvPr/>
            </p:nvSpPr>
            <p:spPr bwMode="auto">
              <a:xfrm>
                <a:off x="4191000" y="3733800"/>
                <a:ext cx="381000" cy="152400"/>
              </a:xfrm>
              <a:prstGeom prst="rightArrow">
                <a:avLst>
                  <a:gd name="adj1" fmla="val 50000"/>
                  <a:gd name="adj2" fmla="val 62500"/>
                </a:avLst>
              </a:prstGeom>
              <a:solidFill>
                <a:srgbClr val="EBD3FF"/>
              </a:solidFill>
              <a:ln w="3175" cap="sq">
                <a:solidFill>
                  <a:srgbClr val="80008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246" name="AutoShape 30"/>
            <p:cNvSpPr>
              <a:spLocks noChangeArrowheads="1"/>
            </p:cNvSpPr>
            <p:nvPr/>
          </p:nvSpPr>
          <p:spPr bwMode="auto">
            <a:xfrm>
              <a:off x="6400800" y="3048000"/>
              <a:ext cx="381000" cy="152400"/>
            </a:xfrm>
            <a:prstGeom prst="rightArrow">
              <a:avLst>
                <a:gd name="adj1" fmla="val 50000"/>
                <a:gd name="adj2" fmla="val 62500"/>
              </a:avLst>
            </a:prstGeom>
            <a:solidFill>
              <a:srgbClr val="EBD3FF"/>
            </a:solidFill>
            <a:ln w="3175" cap="sq">
              <a:solidFill>
                <a:srgbClr val="800080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47" name="AutoShape 31"/>
            <p:cNvSpPr>
              <a:spLocks noChangeArrowheads="1"/>
            </p:cNvSpPr>
            <p:nvPr/>
          </p:nvSpPr>
          <p:spPr bwMode="auto">
            <a:xfrm>
              <a:off x="7848600" y="3048000"/>
              <a:ext cx="152400" cy="304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EBD3FF"/>
            </a:solidFill>
            <a:ln w="3175" cap="sq">
              <a:solidFill>
                <a:srgbClr val="800080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9728" y="6665976"/>
            <a:ext cx="347472" cy="192024"/>
          </a:xfrm>
        </p:spPr>
        <p:txBody>
          <a:bodyPr/>
          <a:lstStyle/>
          <a:p>
            <a:pPr>
              <a:defRPr/>
            </a:pPr>
            <a:fld id="{D1E26854-8C85-3A48-B074-7CB503D22FA8}" type="slidenum">
              <a:rPr lang="en-US" sz="800" smtClean="0">
                <a:solidFill>
                  <a:srgbClr val="0000FF"/>
                </a:solidFill>
                <a:latin typeface="Arial"/>
                <a:cs typeface="Arial"/>
              </a:rPr>
              <a:pPr>
                <a:defRPr/>
              </a:pPr>
              <a:t>2</a:t>
            </a:fld>
            <a:endParaRPr lang="en-US" sz="8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pic>
        <p:nvPicPr>
          <p:cNvPr id="18" name="Picture 17" descr="Logo01_DarkBlueAcronym.png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530" y="6560427"/>
            <a:ext cx="700851" cy="26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26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35" grpId="0"/>
      <p:bldP spid="923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92024" y="6665976"/>
            <a:ext cx="347472" cy="192024"/>
          </a:xfrm>
        </p:spPr>
        <p:txBody>
          <a:bodyPr/>
          <a:lstStyle/>
          <a:p>
            <a:pPr>
              <a:defRPr/>
            </a:pPr>
            <a:fld id="{D1E26854-8C85-3A48-B074-7CB503D22FA8}" type="slidenum">
              <a:rPr lang="en-US" sz="800" smtClean="0">
                <a:solidFill>
                  <a:srgbClr val="0000FF"/>
                </a:solidFill>
                <a:latin typeface="Arial"/>
                <a:cs typeface="Arial"/>
              </a:rPr>
              <a:pPr>
                <a:defRPr/>
              </a:pPr>
              <a:t>20</a:t>
            </a:fld>
            <a:endParaRPr lang="en-US" sz="8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pic>
        <p:nvPicPr>
          <p:cNvPr id="4" name="Picture 3" descr="Logo01_DarkBlueAcrony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5105400"/>
            <a:ext cx="1676400" cy="60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400" y="650557"/>
            <a:ext cx="383898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u="sng" dirty="0" smtClean="0">
                <a:solidFill>
                  <a:srgbClr val="000090"/>
                </a:solidFill>
                <a:latin typeface="Arial Rounded MT Bold" charset="0"/>
              </a:rPr>
              <a:t>Any words of wisdom?</a:t>
            </a:r>
            <a:endParaRPr lang="en-US" sz="2600" dirty="0">
              <a:solidFill>
                <a:srgbClr val="000090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590800" y="3200400"/>
            <a:ext cx="4038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5000" b="1" dirty="0" smtClean="0">
                <a:solidFill>
                  <a:srgbClr val="000080"/>
                </a:solidFill>
                <a:latin typeface="Arial"/>
                <a:cs typeface="Arial"/>
              </a:rPr>
              <a:t>Thank you!</a:t>
            </a:r>
            <a:endParaRPr lang="en-US" sz="5000" b="1" dirty="0">
              <a:solidFill>
                <a:srgbClr val="000080"/>
              </a:solidFill>
              <a:latin typeface="Arial"/>
              <a:cs typeface="Arial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276600" y="6172200"/>
            <a:ext cx="3276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200" b="1" dirty="0">
                <a:solidFill>
                  <a:srgbClr val="000090"/>
                </a:solidFill>
                <a:latin typeface="Arial"/>
                <a:cs typeface="Arial"/>
              </a:rPr>
              <a:t>https:/</a:t>
            </a:r>
            <a:r>
              <a:rPr lang="en-US" sz="2200" b="1" dirty="0" smtClean="0">
                <a:solidFill>
                  <a:srgbClr val="000090"/>
                </a:solidFill>
                <a:latin typeface="Arial"/>
                <a:cs typeface="Arial"/>
              </a:rPr>
              <a:t>/</a:t>
            </a:r>
            <a:r>
              <a:rPr lang="en-US" sz="2200" b="1" noProof="1" smtClean="0">
                <a:solidFill>
                  <a:srgbClr val="000090"/>
                </a:solidFill>
                <a:latin typeface="Arial"/>
                <a:cs typeface="Arial"/>
              </a:rPr>
              <a:t>nbsdc.org</a:t>
            </a:r>
            <a:endParaRPr lang="en-US" sz="2200" b="1" noProof="1">
              <a:solidFill>
                <a:srgbClr val="00009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1442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92024" y="6665976"/>
            <a:ext cx="347472" cy="192024"/>
          </a:xfrm>
        </p:spPr>
        <p:txBody>
          <a:bodyPr/>
          <a:lstStyle/>
          <a:p>
            <a:pPr>
              <a:defRPr/>
            </a:pPr>
            <a:fld id="{D1E26854-8C85-3A48-B074-7CB503D22FA8}" type="slidenum">
              <a:rPr lang="en-US" sz="800" smtClean="0">
                <a:solidFill>
                  <a:srgbClr val="0000FF"/>
                </a:solidFill>
                <a:latin typeface="Arial"/>
                <a:cs typeface="Arial"/>
              </a:rPr>
              <a:pPr>
                <a:defRPr/>
              </a:pPr>
              <a:t>21</a:t>
            </a:fld>
            <a:endParaRPr lang="en-US" sz="8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pic>
        <p:nvPicPr>
          <p:cNvPr id="4" name="Picture 3" descr="Logo01_DarkBlueAcrony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530" y="6560427"/>
            <a:ext cx="700851" cy="26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42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92024" y="6665976"/>
            <a:ext cx="347472" cy="192024"/>
          </a:xfrm>
        </p:spPr>
        <p:txBody>
          <a:bodyPr/>
          <a:lstStyle/>
          <a:p>
            <a:pPr>
              <a:defRPr/>
            </a:pPr>
            <a:fld id="{D1E26854-8C85-3A48-B074-7CB503D22FA8}" type="slidenum">
              <a:rPr lang="en-US" sz="800" smtClean="0">
                <a:solidFill>
                  <a:srgbClr val="0000FF"/>
                </a:solidFill>
                <a:latin typeface="Arial"/>
                <a:cs typeface="Arial"/>
              </a:rPr>
              <a:pPr>
                <a:defRPr/>
              </a:pPr>
              <a:t>22</a:t>
            </a:fld>
            <a:endParaRPr lang="en-US" sz="8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pic>
        <p:nvPicPr>
          <p:cNvPr id="4" name="Picture 3" descr="Logo01_DarkBlueAcrony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530" y="6560427"/>
            <a:ext cx="700851" cy="266776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52400" y="0"/>
            <a:ext cx="563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sz="2600" u="sng" dirty="0" smtClean="0">
                <a:solidFill>
                  <a:srgbClr val="070166"/>
                </a:solidFill>
                <a:latin typeface="Arial Rounded MT Bold" charset="0"/>
              </a:rPr>
              <a:t>Ontology – Logical descriptions</a:t>
            </a:r>
            <a:endParaRPr lang="en-US" sz="2600" dirty="0">
              <a:latin typeface="Calibri" charset="0"/>
            </a:endParaRPr>
          </a:p>
        </p:txBody>
      </p:sp>
      <p:pic>
        <p:nvPicPr>
          <p:cNvPr id="3" name="Picture 2" descr="Leu-PB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82606"/>
            <a:ext cx="5486400" cy="631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098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92024" y="6665976"/>
            <a:ext cx="347472" cy="192024"/>
          </a:xfrm>
        </p:spPr>
        <p:txBody>
          <a:bodyPr/>
          <a:lstStyle/>
          <a:p>
            <a:pPr>
              <a:defRPr/>
            </a:pPr>
            <a:fld id="{D1E26854-8C85-3A48-B074-7CB503D22FA8}" type="slidenum">
              <a:rPr lang="en-US" sz="800" smtClean="0">
                <a:solidFill>
                  <a:srgbClr val="0000FF"/>
                </a:solidFill>
                <a:latin typeface="Arial"/>
                <a:cs typeface="Arial"/>
              </a:rPr>
              <a:pPr>
                <a:defRPr/>
              </a:pPr>
              <a:t>23</a:t>
            </a:fld>
            <a:endParaRPr lang="en-US" sz="8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pic>
        <p:nvPicPr>
          <p:cNvPr id="4" name="Picture 3" descr="Logo01_DarkBlueAcrony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530" y="6560427"/>
            <a:ext cx="700851" cy="26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35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92024" y="6665976"/>
            <a:ext cx="347472" cy="192024"/>
          </a:xfrm>
        </p:spPr>
        <p:txBody>
          <a:bodyPr/>
          <a:lstStyle/>
          <a:p>
            <a:pPr>
              <a:defRPr/>
            </a:pPr>
            <a:fld id="{D1E26854-8C85-3A48-B074-7CB503D22FA8}" type="slidenum">
              <a:rPr lang="en-US" sz="800" smtClean="0">
                <a:solidFill>
                  <a:srgbClr val="0000FF"/>
                </a:solidFill>
                <a:latin typeface="Arial"/>
                <a:cs typeface="Arial"/>
              </a:rPr>
              <a:pPr>
                <a:defRPr/>
              </a:pPr>
              <a:t>24</a:t>
            </a:fld>
            <a:endParaRPr lang="en-US" sz="8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pic>
        <p:nvPicPr>
          <p:cNvPr id="4" name="Picture 3" descr="Logo01_DarkBlueAcrony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530" y="6560427"/>
            <a:ext cx="700851" cy="26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04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92024" y="6665976"/>
            <a:ext cx="347472" cy="192024"/>
          </a:xfrm>
        </p:spPr>
        <p:txBody>
          <a:bodyPr/>
          <a:lstStyle/>
          <a:p>
            <a:pPr>
              <a:defRPr/>
            </a:pPr>
            <a:fld id="{D1E26854-8C85-3A48-B074-7CB503D22FA8}" type="slidenum">
              <a:rPr lang="en-US" sz="800" smtClean="0">
                <a:solidFill>
                  <a:srgbClr val="0000FF"/>
                </a:solidFill>
                <a:latin typeface="Arial"/>
                <a:cs typeface="Arial"/>
              </a:rPr>
              <a:pPr>
                <a:defRPr/>
              </a:pPr>
              <a:t>25</a:t>
            </a:fld>
            <a:endParaRPr lang="en-US" sz="8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pic>
        <p:nvPicPr>
          <p:cNvPr id="4" name="Picture 3" descr="Logo01_DarkBlueAcrony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530" y="6560427"/>
            <a:ext cx="700851" cy="26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04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92024" y="6665976"/>
            <a:ext cx="347472" cy="192024"/>
          </a:xfrm>
        </p:spPr>
        <p:txBody>
          <a:bodyPr/>
          <a:lstStyle/>
          <a:p>
            <a:pPr>
              <a:defRPr/>
            </a:pPr>
            <a:fld id="{D1E26854-8C85-3A48-B074-7CB503D22FA8}" type="slidenum">
              <a:rPr lang="en-US" sz="800" smtClean="0">
                <a:solidFill>
                  <a:srgbClr val="0000FF"/>
                </a:solidFill>
                <a:latin typeface="Arial"/>
                <a:cs typeface="Arial"/>
              </a:rPr>
              <a:pPr>
                <a:defRPr/>
              </a:pPr>
              <a:t>26</a:t>
            </a:fld>
            <a:endParaRPr lang="en-US" sz="8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pic>
        <p:nvPicPr>
          <p:cNvPr id="4" name="Picture 3" descr="Logo01_DarkBlueAcrony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530" y="6560427"/>
            <a:ext cx="700851" cy="26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000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92024" y="6665976"/>
            <a:ext cx="347472" cy="192024"/>
          </a:xfrm>
        </p:spPr>
        <p:txBody>
          <a:bodyPr/>
          <a:lstStyle/>
          <a:p>
            <a:pPr>
              <a:defRPr/>
            </a:pPr>
            <a:fld id="{D1E26854-8C85-3A48-B074-7CB503D22FA8}" type="slidenum">
              <a:rPr lang="en-US" sz="800" smtClean="0">
                <a:solidFill>
                  <a:srgbClr val="0000FF"/>
                </a:solidFill>
                <a:latin typeface="Arial"/>
                <a:cs typeface="Arial"/>
              </a:rPr>
              <a:pPr>
                <a:defRPr/>
              </a:pPr>
              <a:t>27</a:t>
            </a:fld>
            <a:endParaRPr lang="en-US" sz="8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pic>
        <p:nvPicPr>
          <p:cNvPr id="4" name="Picture 3" descr="Logo01_DarkBlueAcrony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530" y="6560427"/>
            <a:ext cx="700851" cy="26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000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92024" y="6665976"/>
            <a:ext cx="347472" cy="192024"/>
          </a:xfrm>
        </p:spPr>
        <p:txBody>
          <a:bodyPr/>
          <a:lstStyle/>
          <a:p>
            <a:pPr>
              <a:defRPr/>
            </a:pPr>
            <a:fld id="{D1E26854-8C85-3A48-B074-7CB503D22FA8}" type="slidenum">
              <a:rPr lang="en-US" sz="800" smtClean="0">
                <a:solidFill>
                  <a:srgbClr val="0000FF"/>
                </a:solidFill>
                <a:latin typeface="Arial"/>
                <a:cs typeface="Arial"/>
              </a:rPr>
              <a:pPr>
                <a:defRPr/>
              </a:pPr>
              <a:t>28</a:t>
            </a:fld>
            <a:endParaRPr lang="en-US" sz="8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pic>
        <p:nvPicPr>
          <p:cNvPr id="4" name="Picture 3" descr="Logo01_DarkBlueAcrony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530" y="6560427"/>
            <a:ext cx="700851" cy="26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000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4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28600" y="0"/>
            <a:ext cx="73914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sz="3400" b="1" u="sng" dirty="0" err="1" smtClean="0">
                <a:solidFill>
                  <a:srgbClr val="070166"/>
                </a:solidFill>
                <a:latin typeface="Arial"/>
                <a:cs typeface="Arial"/>
              </a:rPr>
              <a:t>NewBorn</a:t>
            </a:r>
            <a:r>
              <a:rPr lang="en-US" sz="3400" b="1" u="sng" dirty="0" smtClean="0">
                <a:solidFill>
                  <a:srgbClr val="070166"/>
                </a:solidFill>
                <a:latin typeface="Arial"/>
                <a:cs typeface="Arial"/>
              </a:rPr>
              <a:t> Screening System</a:t>
            </a:r>
            <a:endParaRPr lang="en-US" sz="3400" b="1" u="sng" dirty="0">
              <a:latin typeface="Arial"/>
              <a:cs typeface="Arial"/>
            </a:endParaRPr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228600" y="762000"/>
            <a:ext cx="8763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550" b="1" u="sng" dirty="0" smtClean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1. Newborn </a:t>
            </a:r>
            <a:r>
              <a:rPr lang="en-US" sz="2550" b="1" u="sng" dirty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Screening Proper (NBS):</a:t>
            </a:r>
            <a:r>
              <a:rPr lang="en-US" sz="2600" b="1" dirty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 </a:t>
            </a:r>
            <a:r>
              <a:rPr lang="en-US" sz="2000" b="1" dirty="0" smtClean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Detection (57 diseases)</a:t>
            </a:r>
            <a:endParaRPr lang="en-US" sz="2000" b="1" dirty="0">
              <a:solidFill>
                <a:srgbClr val="1E0F8B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"/>
              <a:cs typeface="Arial"/>
            </a:endParaRPr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228600" y="4800600"/>
            <a:ext cx="7924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buFont typeface="Times" charset="0"/>
              <a:buNone/>
            </a:pPr>
            <a:r>
              <a:rPr lang="en-US" sz="2600" b="1" u="sng" dirty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2</a:t>
            </a:r>
            <a:r>
              <a:rPr lang="en-US" sz="2600" b="1" u="sng" dirty="0" smtClean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. Short</a:t>
            </a:r>
            <a:r>
              <a:rPr lang="en-US" sz="2600" b="1" u="sng" dirty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-term Follow-up (STFU</a:t>
            </a:r>
            <a:r>
              <a:rPr lang="en-US" sz="2600" b="1" u="sng" dirty="0" smtClean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)</a:t>
            </a:r>
            <a:r>
              <a:rPr lang="en-US" sz="2600" b="1" dirty="0" smtClean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:</a:t>
            </a:r>
            <a:r>
              <a:rPr lang="en-US" sz="2550" b="1" dirty="0" smtClean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 </a:t>
            </a:r>
            <a:r>
              <a:rPr lang="en-US" sz="2100" b="1" dirty="0" smtClean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Confirmatory testing</a:t>
            </a:r>
            <a:endParaRPr lang="en-US" sz="2100" b="1" dirty="0">
              <a:solidFill>
                <a:srgbClr val="1E0F8B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"/>
              <a:cs typeface="Arial"/>
            </a:endParaRPr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228600" y="548640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buFont typeface="Times" charset="0"/>
              <a:buNone/>
            </a:pPr>
            <a:r>
              <a:rPr lang="en-US" sz="2600" b="1" u="sng" dirty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3</a:t>
            </a:r>
            <a:r>
              <a:rPr lang="en-US" sz="2600" b="1" u="sng" dirty="0" smtClean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. Long</a:t>
            </a:r>
            <a:r>
              <a:rPr lang="en-US" sz="2600" b="1" u="sng" dirty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-term Follow-up (LTFU)</a:t>
            </a:r>
            <a:r>
              <a:rPr lang="en-US" sz="2600" b="1" dirty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 </a:t>
            </a:r>
          </a:p>
          <a:p>
            <a:pPr marL="342900" indent="-342900">
              <a:buFont typeface="Times" charset="0"/>
              <a:buNone/>
            </a:pPr>
            <a:r>
              <a:rPr lang="en-US" sz="2400" b="1" dirty="0" smtClean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	</a:t>
            </a:r>
            <a:r>
              <a:rPr lang="en-US" sz="2050" b="1" dirty="0" smtClean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Life-long treatment &amp; intervention (nutritional and/or medical)</a:t>
            </a:r>
          </a:p>
          <a:p>
            <a:pPr marL="342900" indent="-342900">
              <a:buFont typeface="Times" charset="0"/>
              <a:buNone/>
            </a:pPr>
            <a:r>
              <a:rPr lang="en-US" sz="2050" b="1" dirty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 </a:t>
            </a:r>
            <a:r>
              <a:rPr lang="en-US" sz="2050" b="1" dirty="0" smtClean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    Growth and development monitoring, Treatment improvement</a:t>
            </a:r>
            <a:endParaRPr lang="en-US" sz="2050" b="1" dirty="0">
              <a:solidFill>
                <a:srgbClr val="1E0F8B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"/>
              <a:cs typeface="Arial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191000" y="1447800"/>
            <a:ext cx="4041648" cy="2942225"/>
            <a:chOff x="685800" y="1676400"/>
            <a:chExt cx="4041648" cy="2971647"/>
          </a:xfrm>
        </p:grpSpPr>
        <p:sp>
          <p:nvSpPr>
            <p:cNvPr id="8201" name="Text Box 9"/>
            <p:cNvSpPr txBox="1">
              <a:spLocks noChangeArrowheads="1"/>
            </p:cNvSpPr>
            <p:nvPr/>
          </p:nvSpPr>
          <p:spPr bwMode="auto">
            <a:xfrm>
              <a:off x="1066800" y="1981200"/>
              <a:ext cx="1143000" cy="1676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 b="1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 Rounded MT Bold" charset="0"/>
              </a:endParaRPr>
            </a:p>
          </p:txBody>
        </p:sp>
        <p:pic>
          <p:nvPicPr>
            <p:cNvPr id="8202" name="Picture 10" descr="Puls Ox_Neonatal_01#1217E95.jpg                                01217E8FHD                             BE7B8504: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3124199"/>
              <a:ext cx="1752600" cy="1523848"/>
            </a:xfrm>
            <a:prstGeom prst="rect">
              <a:avLst/>
            </a:prstGeom>
            <a:noFill/>
            <a:ln w="3175">
              <a:solidFill>
                <a:schemeClr val="accent6">
                  <a:lumMod val="40000"/>
                  <a:lumOff val="6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03" name="Rectangle 11"/>
            <p:cNvSpPr>
              <a:spLocks noChangeArrowheads="1"/>
            </p:cNvSpPr>
            <p:nvPr/>
          </p:nvSpPr>
          <p:spPr bwMode="auto">
            <a:xfrm>
              <a:off x="685800" y="2466975"/>
              <a:ext cx="1905000" cy="581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1E0F8B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Rounded MT Bold" charset="0"/>
                </a:rPr>
                <a:t>Pulse </a:t>
              </a:r>
              <a:r>
                <a:rPr lang="en-US" sz="1600" b="1" dirty="0" err="1" smtClean="0">
                  <a:solidFill>
                    <a:srgbClr val="1E0F8B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Rounded MT Bold" charset="0"/>
                </a:rPr>
                <a:t>oxymetry</a:t>
              </a:r>
              <a:endParaRPr lang="en-US" sz="1600" b="1" dirty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 Rounded MT Bold" charset="0"/>
              </a:endParaRPr>
            </a:p>
            <a:p>
              <a:pPr algn="ctr"/>
              <a:r>
                <a:rPr lang="en-US" sz="1600" b="1" dirty="0">
                  <a:solidFill>
                    <a:srgbClr val="1E0F8B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Rounded MT Bold" charset="0"/>
                </a:rPr>
                <a:t>CCHD</a:t>
              </a:r>
              <a:endParaRPr lang="en-US" sz="2000" b="1" dirty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 Rounded MT Bold" charset="0"/>
              </a:endParaRPr>
            </a:p>
          </p:txBody>
        </p:sp>
        <p:pic>
          <p:nvPicPr>
            <p:cNvPr id="8205" name="Picture 13" descr="baby-sleepingHear-small.tiff                                   01217E99HD                             BE7B8504: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800" y="3124200"/>
              <a:ext cx="1755648" cy="1523847"/>
            </a:xfrm>
            <a:prstGeom prst="rect">
              <a:avLst/>
            </a:prstGeom>
            <a:noFill/>
            <a:ln w="3175">
              <a:solidFill>
                <a:schemeClr val="accent6">
                  <a:lumMod val="40000"/>
                  <a:lumOff val="6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06" name="Rectangle 14"/>
            <p:cNvSpPr>
              <a:spLocks noChangeArrowheads="1"/>
            </p:cNvSpPr>
            <p:nvPr/>
          </p:nvSpPr>
          <p:spPr bwMode="auto">
            <a:xfrm>
              <a:off x="2819400" y="2463800"/>
              <a:ext cx="1905000" cy="5810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1E0F8B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Rounded MT Bold" charset="0"/>
                </a:rPr>
                <a:t>Hearing  screening</a:t>
              </a:r>
              <a:endParaRPr lang="en-US" sz="2000" b="1" dirty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 Rounded MT Bold" charset="0"/>
              </a:endParaRPr>
            </a:p>
          </p:txBody>
        </p:sp>
        <p:sp>
          <p:nvSpPr>
            <p:cNvPr id="8207" name="Rectangle 15"/>
            <p:cNvSpPr>
              <a:spLocks noChangeArrowheads="1"/>
            </p:cNvSpPr>
            <p:nvPr/>
          </p:nvSpPr>
          <p:spPr bwMode="auto">
            <a:xfrm>
              <a:off x="1295400" y="1676400"/>
              <a:ext cx="2895600" cy="7460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342900" indent="-342900" algn="ctr">
                <a:buFont typeface="Times" charset="0"/>
                <a:buNone/>
              </a:pPr>
              <a:r>
                <a:rPr lang="en-US" sz="2100" b="1" dirty="0">
                  <a:solidFill>
                    <a:srgbClr val="1E0F8B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rial"/>
                  <a:cs typeface="Arial"/>
                </a:rPr>
                <a:t>Point-of-Care </a:t>
              </a:r>
            </a:p>
            <a:p>
              <a:pPr marL="342900" indent="-342900" algn="ctr">
                <a:buFont typeface="Times" charset="0"/>
                <a:buNone/>
              </a:pPr>
              <a:r>
                <a:rPr lang="en-US" sz="2100" b="1" dirty="0">
                  <a:solidFill>
                    <a:srgbClr val="1E0F8B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rial"/>
                  <a:cs typeface="Arial"/>
                </a:rPr>
                <a:t>Screening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81000" y="1447165"/>
            <a:ext cx="3124200" cy="2972435"/>
            <a:chOff x="5257800" y="1355725"/>
            <a:chExt cx="3124200" cy="2972435"/>
          </a:xfrm>
        </p:grpSpPr>
        <p:sp>
          <p:nvSpPr>
            <p:cNvPr id="8208" name="Rectangle 16"/>
            <p:cNvSpPr>
              <a:spLocks noChangeArrowheads="1"/>
            </p:cNvSpPr>
            <p:nvPr/>
          </p:nvSpPr>
          <p:spPr bwMode="auto">
            <a:xfrm>
              <a:off x="5257800" y="1355725"/>
              <a:ext cx="3124200" cy="7386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342900" indent="-342900" algn="ctr">
                <a:buFont typeface="Times" charset="0"/>
                <a:buNone/>
              </a:pPr>
              <a:r>
                <a:rPr lang="en-US" sz="2100" b="1" dirty="0">
                  <a:solidFill>
                    <a:srgbClr val="1E0F8B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rial"/>
                  <a:cs typeface="Arial"/>
                </a:rPr>
                <a:t>Dried Blood Spot </a:t>
              </a:r>
            </a:p>
            <a:p>
              <a:pPr marL="342900" indent="-342900" algn="ctr">
                <a:buFont typeface="Times" charset="0"/>
                <a:buNone/>
              </a:pPr>
              <a:r>
                <a:rPr lang="en-US" sz="2100" b="1" dirty="0">
                  <a:solidFill>
                    <a:srgbClr val="1E0F8B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rial"/>
                  <a:cs typeface="Arial"/>
                </a:rPr>
                <a:t>Screening</a:t>
              </a:r>
            </a:p>
          </p:txBody>
        </p:sp>
        <p:pic>
          <p:nvPicPr>
            <p:cNvPr id="8209" name="Picture 17" descr="DBS_wiki.jpg                                                   01217E96HD                             BE7B8504: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8156" y="2819400"/>
              <a:ext cx="2302844" cy="1508760"/>
            </a:xfrm>
            <a:prstGeom prst="rect">
              <a:avLst/>
            </a:prstGeom>
            <a:noFill/>
            <a:ln w="3175">
              <a:solidFill>
                <a:schemeClr val="accent6">
                  <a:lumMod val="40000"/>
                  <a:lumOff val="6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10" name="Rectangle 18"/>
            <p:cNvSpPr>
              <a:spLocks noChangeArrowheads="1"/>
            </p:cNvSpPr>
            <p:nvPr/>
          </p:nvSpPr>
          <p:spPr bwMode="auto">
            <a:xfrm>
              <a:off x="5791200" y="2286000"/>
              <a:ext cx="2057400" cy="3539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1" dirty="0">
                  <a:solidFill>
                    <a:srgbClr val="1E0F8B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rial"/>
                  <a:cs typeface="Arial"/>
                </a:rPr>
                <a:t>55 Diseases</a:t>
              </a:r>
              <a:r>
                <a:rPr lang="en-US" sz="1600" b="1" dirty="0">
                  <a:solidFill>
                    <a:srgbClr val="1E0F8B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Rounded MT Bold" charset="0"/>
                </a:rPr>
                <a:t> 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7441" y="6662208"/>
            <a:ext cx="234615" cy="195792"/>
          </a:xfrm>
        </p:spPr>
        <p:txBody>
          <a:bodyPr/>
          <a:lstStyle/>
          <a:p>
            <a:pPr>
              <a:defRPr/>
            </a:pPr>
            <a:fld id="{D1E26854-8C85-3A48-B074-7CB503D22FA8}" type="slidenum">
              <a:rPr lang="en-US" sz="800" smtClean="0">
                <a:solidFill>
                  <a:srgbClr val="0000FF"/>
                </a:solidFill>
                <a:latin typeface="Arial"/>
                <a:cs typeface="Arial"/>
              </a:rPr>
              <a:pPr>
                <a:defRPr/>
              </a:pPr>
              <a:t>29</a:t>
            </a:fld>
            <a:endParaRPr lang="en-US" sz="8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4250846" y="1752600"/>
            <a:ext cx="4740754" cy="304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buFont typeface="Times" charset="0"/>
              <a:buNone/>
            </a:pPr>
            <a:endParaRPr lang="en-US" sz="1550" b="1" dirty="0" smtClean="0">
              <a:solidFill>
                <a:srgbClr val="980D63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 Rounded MT Bold" charset="0"/>
            </a:endParaRPr>
          </a:p>
          <a:p>
            <a:pPr marL="342900" indent="-342900">
              <a:buFont typeface="Times" charset="0"/>
              <a:buNone/>
            </a:pPr>
            <a:r>
              <a:rPr lang="en-US" sz="1700" b="1" dirty="0" smtClean="0">
                <a:solidFill>
                  <a:srgbClr val="980D63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46 Inherited Metabolic Diseases (IMDs/IEMs)</a:t>
            </a:r>
          </a:p>
          <a:p>
            <a:pPr marL="342900" indent="-342900">
              <a:buFont typeface="Times" charset="0"/>
              <a:buNone/>
            </a:pPr>
            <a:endParaRPr lang="en-US" sz="1400" b="1" dirty="0">
              <a:solidFill>
                <a:srgbClr val="1E0F8B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"/>
              <a:cs typeface="Arial"/>
            </a:endParaRPr>
          </a:p>
          <a:p>
            <a:pPr marL="342900" indent="-342900">
              <a:buFont typeface="Times" charset="0"/>
              <a:buNone/>
            </a:pPr>
            <a:r>
              <a:rPr lang="en-US" sz="1600" b="1" dirty="0" smtClean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Cystic Fibrosis</a:t>
            </a:r>
          </a:p>
          <a:p>
            <a:pPr marL="342900" indent="-342900">
              <a:buFont typeface="Times" charset="0"/>
              <a:buNone/>
            </a:pPr>
            <a:endParaRPr lang="en-US" sz="1400" b="1" dirty="0" smtClean="0">
              <a:solidFill>
                <a:srgbClr val="1E0F8B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"/>
              <a:cs typeface="Arial"/>
            </a:endParaRPr>
          </a:p>
          <a:p>
            <a:pPr marL="342900" indent="-342900">
              <a:buFont typeface="Times" charset="0"/>
              <a:buNone/>
            </a:pPr>
            <a:r>
              <a:rPr lang="en-US" sz="1600" b="1" dirty="0" smtClean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Primary Congenital Hypothyroidism</a:t>
            </a:r>
          </a:p>
          <a:p>
            <a:pPr marL="342900" indent="-342900">
              <a:buFont typeface="Times" charset="0"/>
              <a:buNone/>
            </a:pPr>
            <a:endParaRPr lang="en-US" sz="1400" b="1" dirty="0" smtClean="0">
              <a:solidFill>
                <a:srgbClr val="1E0F8B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"/>
              <a:cs typeface="Arial"/>
            </a:endParaRPr>
          </a:p>
          <a:p>
            <a:pPr marL="342900" indent="-342900">
              <a:buFont typeface="Times" charset="0"/>
              <a:buNone/>
            </a:pPr>
            <a:r>
              <a:rPr lang="en-US" sz="1600" b="1" dirty="0" err="1" smtClean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Haemoglobinopathies</a:t>
            </a:r>
            <a:endParaRPr lang="en-US" sz="1600" b="1" dirty="0" smtClean="0">
              <a:solidFill>
                <a:srgbClr val="1E0F8B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"/>
              <a:cs typeface="Arial"/>
            </a:endParaRPr>
          </a:p>
          <a:p>
            <a:pPr marL="342900" indent="-342900">
              <a:buFont typeface="Times" charset="0"/>
              <a:buNone/>
            </a:pPr>
            <a:endParaRPr lang="en-US" sz="1550" b="1" dirty="0">
              <a:solidFill>
                <a:srgbClr val="1E0F8B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"/>
              <a:cs typeface="Arial"/>
            </a:endParaRPr>
          </a:p>
          <a:p>
            <a:pPr marL="342900" indent="-342900">
              <a:buFont typeface="Times" charset="0"/>
              <a:buNone/>
            </a:pPr>
            <a:r>
              <a:rPr lang="en-US" sz="1600" b="1" dirty="0" smtClean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Congenital Adrenal Hyperplasia</a:t>
            </a:r>
          </a:p>
          <a:p>
            <a:pPr marL="342900" indent="-342900">
              <a:buFont typeface="Times" charset="0"/>
              <a:buNone/>
            </a:pPr>
            <a:endParaRPr lang="en-US" sz="1550" b="1" dirty="0">
              <a:solidFill>
                <a:srgbClr val="1E0F8B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"/>
              <a:cs typeface="Arial"/>
            </a:endParaRPr>
          </a:p>
          <a:p>
            <a:pPr marL="342900" indent="-342900">
              <a:buFont typeface="Times" charset="0"/>
              <a:buNone/>
            </a:pPr>
            <a:r>
              <a:rPr lang="en-US" sz="1600" b="1" dirty="0" smtClean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Severe Combined </a:t>
            </a:r>
            <a:r>
              <a:rPr lang="en-US" sz="1600" b="1" dirty="0" err="1" smtClean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Immunodeficiencies</a:t>
            </a:r>
            <a:endParaRPr lang="en-US" sz="1600" b="1" dirty="0">
              <a:solidFill>
                <a:srgbClr val="1E0F8B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"/>
              <a:cs typeface="Arial"/>
            </a:endParaRPr>
          </a:p>
          <a:p>
            <a:pPr marL="342900" indent="-342900">
              <a:buFont typeface="Times" charset="0"/>
              <a:buNone/>
            </a:pPr>
            <a:endParaRPr lang="en-US" sz="1600" b="1" dirty="0" smtClean="0">
              <a:solidFill>
                <a:srgbClr val="1E0F8B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 Rounded MT Bold" charset="0"/>
            </a:endParaRPr>
          </a:p>
          <a:p>
            <a:pPr marL="342900" indent="-342900">
              <a:buFont typeface="Times" charset="0"/>
              <a:buNone/>
            </a:pPr>
            <a:r>
              <a:rPr lang="en-US" sz="1600" b="1" dirty="0" smtClean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 Rounded MT Bold" charset="0"/>
              </a:rPr>
              <a:t> </a:t>
            </a:r>
          </a:p>
          <a:p>
            <a:pPr marL="342900" indent="-342900">
              <a:buFont typeface="Times" charset="0"/>
              <a:buNone/>
            </a:pPr>
            <a:endParaRPr lang="en-US" sz="1600" b="1" dirty="0">
              <a:solidFill>
                <a:srgbClr val="1E0F8B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 Rounded MT Bold" charset="0"/>
            </a:endParaRPr>
          </a:p>
          <a:p>
            <a:pPr marL="342900" indent="-342900">
              <a:buFont typeface="Times" charset="0"/>
              <a:buNone/>
            </a:pPr>
            <a:endParaRPr lang="en-US" sz="1600" b="1" dirty="0" smtClean="0">
              <a:solidFill>
                <a:srgbClr val="1E0F8B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 Rounded MT Bold" charset="0"/>
            </a:endParaRPr>
          </a:p>
          <a:p>
            <a:pPr marL="342900" indent="-342900">
              <a:buFont typeface="Times" charset="0"/>
              <a:buNone/>
            </a:pPr>
            <a:r>
              <a:rPr lang="en-US" sz="1600" b="1" dirty="0" smtClean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 Rounded MT Bold" charset="0"/>
              </a:rPr>
              <a:t> </a:t>
            </a:r>
            <a:endParaRPr lang="en-US" sz="1600" b="1" dirty="0">
              <a:solidFill>
                <a:srgbClr val="1E0F8B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 Rounded MT Bold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8305800" y="3657600"/>
            <a:ext cx="838200" cy="1524000"/>
            <a:chOff x="8229600" y="3733800"/>
            <a:chExt cx="838200" cy="1524000"/>
          </a:xfrm>
        </p:grpSpPr>
        <p:sp>
          <p:nvSpPr>
            <p:cNvPr id="25" name="Curved Left Arrow 24"/>
            <p:cNvSpPr/>
            <p:nvPr/>
          </p:nvSpPr>
          <p:spPr>
            <a:xfrm>
              <a:off x="8229600" y="3733800"/>
              <a:ext cx="381000" cy="1524000"/>
            </a:xfrm>
            <a:prstGeom prst="curvedLeftArrow">
              <a:avLst/>
            </a:prstGeom>
            <a:solidFill>
              <a:srgbClr val="980D63"/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980D63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608482" y="4231957"/>
              <a:ext cx="45931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dirty="0" smtClean="0">
                  <a:solidFill>
                    <a:srgbClr val="980D63"/>
                  </a:solidFill>
                </a:rPr>
                <a:t>+!</a:t>
              </a:r>
              <a:endParaRPr lang="en-US" sz="2600" b="1" dirty="0">
                <a:solidFill>
                  <a:srgbClr val="980D63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323942" y="5181600"/>
            <a:ext cx="840318" cy="1219200"/>
            <a:chOff x="8229600" y="3733800"/>
            <a:chExt cx="840318" cy="1524000"/>
          </a:xfrm>
        </p:grpSpPr>
        <p:sp>
          <p:nvSpPr>
            <p:cNvPr id="28" name="Curved Left Arrow 27"/>
            <p:cNvSpPr/>
            <p:nvPr/>
          </p:nvSpPr>
          <p:spPr>
            <a:xfrm>
              <a:off x="8229600" y="3733800"/>
              <a:ext cx="381000" cy="1524000"/>
            </a:xfrm>
            <a:prstGeom prst="curvedLeftArrow">
              <a:avLst/>
            </a:prstGeom>
            <a:solidFill>
              <a:srgbClr val="980D63"/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980D63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610600" y="4193858"/>
              <a:ext cx="45931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dirty="0" smtClean="0">
                  <a:solidFill>
                    <a:srgbClr val="980D63"/>
                  </a:solidFill>
                </a:rPr>
                <a:t>+!</a:t>
              </a:r>
              <a:endParaRPr lang="en-US" sz="2600" b="1" dirty="0">
                <a:solidFill>
                  <a:srgbClr val="980D63"/>
                </a:solidFill>
              </a:endParaRPr>
            </a:p>
          </p:txBody>
        </p:sp>
      </p:grpSp>
      <p:sp>
        <p:nvSpPr>
          <p:cNvPr id="9" name="Left Brace 8"/>
          <p:cNvSpPr/>
          <p:nvPr/>
        </p:nvSpPr>
        <p:spPr>
          <a:xfrm>
            <a:off x="3761013" y="2111536"/>
            <a:ext cx="381000" cy="2460463"/>
          </a:xfrm>
          <a:prstGeom prst="leftBrace">
            <a:avLst>
              <a:gd name="adj1" fmla="val 27381"/>
              <a:gd name="adj2" fmla="val 50384"/>
            </a:avLst>
          </a:prstGeom>
          <a:ln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6350" cmpd="sng">
                <a:solidFill>
                  <a:schemeClr val="tx1"/>
                </a:solidFill>
              </a:ln>
            </a:endParaRPr>
          </a:p>
        </p:txBody>
      </p:sp>
      <p:pic>
        <p:nvPicPr>
          <p:cNvPr id="5" name="Picture 4" descr="Logo01_DarkBlueAcronym.png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530" y="6560427"/>
            <a:ext cx="700851" cy="2667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8" grpId="0"/>
      <p:bldP spid="8199" grpId="0"/>
      <p:bldP spid="8200" grpId="0"/>
      <p:bldP spid="19" grpId="0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28600" y="76200"/>
            <a:ext cx="26670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sz="3300" b="1" u="sng" dirty="0" smtClean="0">
                <a:solidFill>
                  <a:srgbClr val="070166"/>
                </a:solidFill>
                <a:latin typeface="Arial"/>
                <a:cs typeface="Arial"/>
              </a:rPr>
              <a:t>The Data</a:t>
            </a:r>
            <a:endParaRPr lang="en-US" sz="3300" b="1" u="sng" dirty="0"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9728" y="6665976"/>
            <a:ext cx="237744" cy="192024"/>
          </a:xfrm>
        </p:spPr>
        <p:txBody>
          <a:bodyPr/>
          <a:lstStyle/>
          <a:p>
            <a:pPr>
              <a:defRPr/>
            </a:pPr>
            <a:fld id="{D1E26854-8C85-3A48-B074-7CB503D22FA8}" type="slidenum">
              <a:rPr lang="en-US" sz="800" smtClean="0">
                <a:solidFill>
                  <a:srgbClr val="0000FF"/>
                </a:solidFill>
              </a:rPr>
              <a:pPr>
                <a:defRPr/>
              </a:pPr>
              <a:t>3</a:t>
            </a:fld>
            <a:endParaRPr lang="en-US" sz="800" dirty="0">
              <a:solidFill>
                <a:srgbClr val="0000FF"/>
              </a:solidFill>
            </a:endParaRPr>
          </a:p>
        </p:txBody>
      </p:sp>
      <p:pic>
        <p:nvPicPr>
          <p:cNvPr id="4" name="Picture 3" descr="00LTFU-Data-Origin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09600"/>
            <a:ext cx="8991600" cy="3124200"/>
          </a:xfrm>
          <a:prstGeom prst="rect">
            <a:avLst/>
          </a:prstGeom>
        </p:spPr>
      </p:pic>
      <p:sp>
        <p:nvSpPr>
          <p:cNvPr id="29704" name="Rectangle 8"/>
          <p:cNvSpPr>
            <a:spLocks noChangeArrowheads="1"/>
          </p:cNvSpPr>
          <p:nvPr/>
        </p:nvSpPr>
        <p:spPr bwMode="auto">
          <a:xfrm>
            <a:off x="85271" y="4064006"/>
            <a:ext cx="20574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/>
            <a:r>
              <a:rPr lang="en-US" sz="1700" b="1" u="sng" dirty="0">
                <a:solidFill>
                  <a:srgbClr val="800080"/>
                </a:solidFill>
                <a:latin typeface="Arial"/>
                <a:cs typeface="Arial"/>
              </a:rPr>
              <a:t>S</a:t>
            </a:r>
            <a:r>
              <a:rPr lang="en-US" sz="1700" b="1" u="sng" dirty="0" smtClean="0">
                <a:solidFill>
                  <a:srgbClr val="800080"/>
                </a:solidFill>
                <a:latin typeface="Arial"/>
                <a:cs typeface="Arial"/>
              </a:rPr>
              <a:t>creening Data</a:t>
            </a:r>
            <a:endParaRPr lang="en-US" sz="1700" b="1" u="sng" dirty="0">
              <a:solidFill>
                <a:srgbClr val="800080"/>
              </a:solidFill>
              <a:latin typeface="Arial"/>
              <a:cs typeface="Arial"/>
            </a:endParaRPr>
          </a:p>
          <a:p>
            <a:pPr algn="ctr"/>
            <a:r>
              <a:rPr lang="en-US" sz="1300" b="1" dirty="0" smtClean="0">
                <a:solidFill>
                  <a:srgbClr val="1E0F8B"/>
                </a:solidFill>
                <a:latin typeface="Arial"/>
                <a:cs typeface="Arial"/>
              </a:rPr>
              <a:t>DBS </a:t>
            </a:r>
            <a:r>
              <a:rPr lang="en-US" sz="1300" b="1" dirty="0">
                <a:solidFill>
                  <a:srgbClr val="1E0F8B"/>
                </a:solidFill>
                <a:latin typeface="Arial"/>
                <a:cs typeface="Arial"/>
              </a:rPr>
              <a:t>screening results</a:t>
            </a:r>
          </a:p>
          <a:p>
            <a:pPr algn="ctr"/>
            <a:r>
              <a:rPr lang="en-US" sz="1300" b="1" dirty="0" smtClean="0">
                <a:solidFill>
                  <a:srgbClr val="1E0F8B"/>
                </a:solidFill>
                <a:latin typeface="Arial"/>
                <a:cs typeface="Arial"/>
              </a:rPr>
              <a:t>Gestational </a:t>
            </a:r>
            <a:r>
              <a:rPr lang="en-US" sz="1300" b="1" dirty="0">
                <a:solidFill>
                  <a:srgbClr val="1E0F8B"/>
                </a:solidFill>
                <a:latin typeface="Arial"/>
                <a:cs typeface="Arial"/>
              </a:rPr>
              <a:t>age</a:t>
            </a:r>
          </a:p>
          <a:p>
            <a:pPr algn="ctr"/>
            <a:r>
              <a:rPr lang="en-US" sz="1300" b="1" dirty="0" smtClean="0">
                <a:solidFill>
                  <a:srgbClr val="1E0F8B"/>
                </a:solidFill>
                <a:latin typeface="Arial"/>
                <a:cs typeface="Arial"/>
              </a:rPr>
              <a:t>Birth weight/height</a:t>
            </a:r>
            <a:endParaRPr lang="en-US" sz="1300" b="1" u="sng" dirty="0">
              <a:solidFill>
                <a:srgbClr val="3F0C8B"/>
              </a:solidFill>
              <a:latin typeface="Arial"/>
              <a:cs typeface="Arial"/>
            </a:endParaRPr>
          </a:p>
          <a:p>
            <a:pPr algn="ctr"/>
            <a:endParaRPr lang="en-US" sz="1300" b="1" dirty="0">
              <a:solidFill>
                <a:srgbClr val="1E0F8B"/>
              </a:solidFill>
              <a:latin typeface="Arial Rounded MT Bold" charset="0"/>
            </a:endParaRPr>
          </a:p>
        </p:txBody>
      </p:sp>
      <p:sp>
        <p:nvSpPr>
          <p:cNvPr id="23" name="AutoShape 7"/>
          <p:cNvSpPr>
            <a:spLocks noChangeArrowheads="1"/>
          </p:cNvSpPr>
          <p:nvPr/>
        </p:nvSpPr>
        <p:spPr bwMode="auto">
          <a:xfrm>
            <a:off x="883555" y="2648858"/>
            <a:ext cx="457200" cy="1371600"/>
          </a:xfrm>
          <a:prstGeom prst="downArrow">
            <a:avLst>
              <a:gd name="adj1" fmla="val 50000"/>
              <a:gd name="adj2" fmla="val 65625"/>
            </a:avLst>
          </a:prstGeom>
          <a:gradFill flip="none" rotWithShape="1">
            <a:gsLst>
              <a:gs pos="0">
                <a:srgbClr val="980D63"/>
              </a:gs>
              <a:gs pos="100000">
                <a:srgbClr val="FFFFFF"/>
              </a:gs>
            </a:gsLst>
            <a:lin ang="16200000" scaled="0"/>
            <a:tileRect/>
          </a:gradFill>
          <a:ln w="12700" cmpd="sng">
            <a:solidFill>
              <a:srgbClr val="AA0AC8"/>
            </a:solidFill>
            <a:headEnd type="none" w="sm" len="sm"/>
            <a:tailEnd type="none" w="sm" len="sm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dirty="0">
              <a:ln>
                <a:solidFill>
                  <a:schemeClr val="tx2">
                    <a:lumMod val="50000"/>
                  </a:schemeClr>
                </a:solidFill>
              </a:ln>
            </a:endParaRP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3124200" y="4063356"/>
            <a:ext cx="2057400" cy="744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/>
            <a:r>
              <a:rPr lang="en-US" sz="1700" b="1" u="sng" dirty="0">
                <a:solidFill>
                  <a:srgbClr val="800080"/>
                </a:solidFill>
                <a:latin typeface="Arial"/>
                <a:cs typeface="Arial"/>
              </a:rPr>
              <a:t>STFU Data</a:t>
            </a:r>
            <a:endParaRPr lang="en-US" sz="1700" b="1" dirty="0">
              <a:solidFill>
                <a:srgbClr val="800080"/>
              </a:solidFill>
              <a:latin typeface="Arial"/>
              <a:cs typeface="Arial"/>
            </a:endParaRPr>
          </a:p>
          <a:p>
            <a:pPr algn="ctr"/>
            <a:r>
              <a:rPr lang="en-US" sz="1300" b="1" dirty="0" smtClean="0">
                <a:solidFill>
                  <a:srgbClr val="1E0F8B"/>
                </a:solidFill>
                <a:latin typeface="Arial"/>
                <a:cs typeface="Arial"/>
              </a:rPr>
              <a:t>Confirmatory test results</a:t>
            </a:r>
            <a:endParaRPr lang="en-US" sz="1300" b="1" dirty="0">
              <a:solidFill>
                <a:srgbClr val="1E0F8B"/>
              </a:solidFill>
              <a:latin typeface="Arial"/>
              <a:cs typeface="Arial"/>
            </a:endParaRPr>
          </a:p>
          <a:p>
            <a:pPr algn="ctr"/>
            <a:r>
              <a:rPr lang="en-US" sz="1300" b="1" dirty="0" smtClean="0">
                <a:solidFill>
                  <a:srgbClr val="1E0F8B"/>
                </a:solidFill>
                <a:latin typeface="Arial"/>
                <a:cs typeface="Arial"/>
              </a:rPr>
              <a:t>Genetic </a:t>
            </a:r>
            <a:r>
              <a:rPr lang="en-US" sz="1300" b="1" dirty="0">
                <a:solidFill>
                  <a:srgbClr val="1E0F8B"/>
                </a:solidFill>
                <a:latin typeface="Arial"/>
                <a:cs typeface="Arial"/>
              </a:rPr>
              <a:t>mutation info</a:t>
            </a:r>
          </a:p>
        </p:txBody>
      </p:sp>
      <p:sp>
        <p:nvSpPr>
          <p:cNvPr id="29" name="AutoShape 7"/>
          <p:cNvSpPr>
            <a:spLocks noChangeArrowheads="1"/>
          </p:cNvSpPr>
          <p:nvPr/>
        </p:nvSpPr>
        <p:spPr bwMode="auto">
          <a:xfrm>
            <a:off x="3962400" y="2648859"/>
            <a:ext cx="457200" cy="1371598"/>
          </a:xfrm>
          <a:prstGeom prst="downArrow">
            <a:avLst>
              <a:gd name="adj1" fmla="val 50000"/>
              <a:gd name="adj2" fmla="val 65625"/>
            </a:avLst>
          </a:prstGeom>
          <a:gradFill flip="none" rotWithShape="1">
            <a:gsLst>
              <a:gs pos="0">
                <a:srgbClr val="980D63"/>
              </a:gs>
              <a:gs pos="100000">
                <a:srgbClr val="FFFFFF"/>
              </a:gs>
            </a:gsLst>
            <a:lin ang="16200000" scaled="0"/>
            <a:tileRect/>
          </a:gradFill>
          <a:ln w="12700" cmpd="sng">
            <a:solidFill>
              <a:srgbClr val="AA0AC8"/>
            </a:solidFill>
            <a:headEnd type="none" w="sm" len="sm"/>
            <a:tailEnd type="none" w="sm" len="sm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dirty="0">
              <a:ln>
                <a:solidFill>
                  <a:schemeClr val="tx2">
                    <a:lumMod val="50000"/>
                  </a:schemeClr>
                </a:solidFill>
              </a:ln>
            </a:endParaRPr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6056084" y="4065813"/>
            <a:ext cx="29718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/>
            <a:r>
              <a:rPr lang="en-US" sz="1700" b="1" u="sng" dirty="0">
                <a:solidFill>
                  <a:srgbClr val="800080"/>
                </a:solidFill>
                <a:latin typeface="Arial"/>
                <a:cs typeface="Arial"/>
              </a:rPr>
              <a:t>LTFU Data</a:t>
            </a:r>
            <a:endParaRPr lang="en-US" sz="1700" b="1" dirty="0">
              <a:solidFill>
                <a:srgbClr val="800080"/>
              </a:solidFill>
              <a:latin typeface="Arial"/>
              <a:cs typeface="Arial"/>
            </a:endParaRPr>
          </a:p>
          <a:p>
            <a:pPr algn="ctr"/>
            <a:r>
              <a:rPr lang="en-US" sz="1100" b="1" dirty="0" smtClean="0">
                <a:solidFill>
                  <a:srgbClr val="1E0F8B"/>
                </a:solidFill>
                <a:latin typeface="Arial"/>
                <a:cs typeface="Arial"/>
              </a:rPr>
              <a:t>Dietary intakes</a:t>
            </a:r>
          </a:p>
          <a:p>
            <a:pPr algn="ctr"/>
            <a:r>
              <a:rPr lang="en-US" sz="1100" b="1" dirty="0" smtClean="0">
                <a:solidFill>
                  <a:srgbClr val="1E0F8B"/>
                </a:solidFill>
                <a:latin typeface="Arial"/>
                <a:cs typeface="Arial"/>
              </a:rPr>
              <a:t> </a:t>
            </a:r>
            <a:r>
              <a:rPr lang="en-US" sz="1100" b="1" dirty="0">
                <a:solidFill>
                  <a:srgbClr val="1E0F8B"/>
                </a:solidFill>
                <a:latin typeface="Arial"/>
                <a:cs typeface="Arial"/>
              </a:rPr>
              <a:t>M</a:t>
            </a:r>
            <a:r>
              <a:rPr lang="en-US" sz="1100" b="1" dirty="0" smtClean="0">
                <a:solidFill>
                  <a:srgbClr val="1E0F8B"/>
                </a:solidFill>
                <a:latin typeface="Arial"/>
                <a:cs typeface="Arial"/>
              </a:rPr>
              <a:t>etabolite concentrations</a:t>
            </a:r>
          </a:p>
          <a:p>
            <a:pPr algn="ctr"/>
            <a:r>
              <a:rPr lang="en-US" sz="1100" b="1" dirty="0" smtClean="0">
                <a:solidFill>
                  <a:srgbClr val="1E0F8B"/>
                </a:solidFill>
                <a:latin typeface="Arial"/>
                <a:cs typeface="Arial"/>
              </a:rPr>
              <a:t> </a:t>
            </a:r>
            <a:r>
              <a:rPr lang="en-US" sz="1100" b="1" dirty="0">
                <a:solidFill>
                  <a:srgbClr val="1E0F8B"/>
                </a:solidFill>
                <a:latin typeface="Arial"/>
                <a:cs typeface="Arial"/>
              </a:rPr>
              <a:t>Full blood count</a:t>
            </a:r>
          </a:p>
          <a:p>
            <a:pPr algn="ctr"/>
            <a:r>
              <a:rPr lang="en-US" sz="1100" b="1" dirty="0" smtClean="0">
                <a:solidFill>
                  <a:srgbClr val="1E0F8B"/>
                </a:solidFill>
                <a:latin typeface="Arial"/>
                <a:cs typeface="Arial"/>
              </a:rPr>
              <a:t> Anthropometric </a:t>
            </a:r>
            <a:r>
              <a:rPr lang="en-US" sz="1100" b="1" dirty="0">
                <a:solidFill>
                  <a:srgbClr val="1E0F8B"/>
                </a:solidFill>
                <a:latin typeface="Arial"/>
                <a:cs typeface="Arial"/>
              </a:rPr>
              <a:t>measurements</a:t>
            </a:r>
          </a:p>
          <a:p>
            <a:pPr algn="ctr"/>
            <a:r>
              <a:rPr lang="en-US" sz="1100" b="1" dirty="0" smtClean="0">
                <a:solidFill>
                  <a:srgbClr val="1E0F8B"/>
                </a:solidFill>
                <a:latin typeface="Arial"/>
                <a:cs typeface="Arial"/>
              </a:rPr>
              <a:t> </a:t>
            </a:r>
            <a:r>
              <a:rPr lang="en-US" sz="1100" b="1" dirty="0">
                <a:solidFill>
                  <a:srgbClr val="1E0F8B"/>
                </a:solidFill>
                <a:latin typeface="Arial"/>
                <a:cs typeface="Arial"/>
              </a:rPr>
              <a:t>Body </a:t>
            </a:r>
            <a:r>
              <a:rPr lang="en-US" sz="1100" b="1" dirty="0" smtClean="0">
                <a:solidFill>
                  <a:srgbClr val="1E0F8B"/>
                </a:solidFill>
                <a:latin typeface="Arial"/>
                <a:cs typeface="Arial"/>
              </a:rPr>
              <a:t>composition, Bone density</a:t>
            </a:r>
            <a:endParaRPr lang="en-US" sz="1100" b="1" dirty="0">
              <a:solidFill>
                <a:srgbClr val="1E0F8B"/>
              </a:solidFill>
              <a:latin typeface="Arial"/>
              <a:cs typeface="Arial"/>
            </a:endParaRPr>
          </a:p>
          <a:p>
            <a:pPr algn="ctr"/>
            <a:r>
              <a:rPr lang="en-US" sz="1100" b="1" dirty="0" smtClean="0">
                <a:solidFill>
                  <a:srgbClr val="1E0F8B"/>
                </a:solidFill>
                <a:latin typeface="Arial"/>
                <a:cs typeface="Arial"/>
              </a:rPr>
              <a:t>Imaging </a:t>
            </a:r>
            <a:r>
              <a:rPr lang="en-US" sz="1100" b="1" dirty="0">
                <a:solidFill>
                  <a:srgbClr val="1E0F8B"/>
                </a:solidFill>
                <a:latin typeface="Arial"/>
                <a:cs typeface="Arial"/>
              </a:rPr>
              <a:t>data (MRI, </a:t>
            </a:r>
            <a:r>
              <a:rPr lang="en-US" sz="1100" b="1" dirty="0" smtClean="0">
                <a:solidFill>
                  <a:srgbClr val="1E0F8B"/>
                </a:solidFill>
                <a:latin typeface="Arial"/>
                <a:cs typeface="Arial"/>
              </a:rPr>
              <a:t>EEG, CT, </a:t>
            </a:r>
            <a:r>
              <a:rPr lang="en-US" sz="1100" b="1" dirty="0" err="1" smtClean="0">
                <a:solidFill>
                  <a:srgbClr val="1E0F8B"/>
                </a:solidFill>
                <a:latin typeface="Arial"/>
                <a:cs typeface="Arial"/>
              </a:rPr>
              <a:t>Xray</a:t>
            </a:r>
            <a:r>
              <a:rPr lang="en-US" sz="1100" b="1" dirty="0" smtClean="0">
                <a:solidFill>
                  <a:srgbClr val="1E0F8B"/>
                </a:solidFill>
                <a:latin typeface="Arial"/>
                <a:cs typeface="Arial"/>
              </a:rPr>
              <a:t>)</a:t>
            </a:r>
            <a:endParaRPr lang="en-US" sz="1100" b="1" dirty="0">
              <a:solidFill>
                <a:srgbClr val="1E0F8B"/>
              </a:solidFill>
              <a:latin typeface="Arial"/>
              <a:cs typeface="Arial"/>
            </a:endParaRPr>
          </a:p>
          <a:p>
            <a:pPr algn="ctr"/>
            <a:r>
              <a:rPr lang="en-US" sz="1100" b="1" dirty="0" smtClean="0">
                <a:solidFill>
                  <a:srgbClr val="1E0F8B"/>
                </a:solidFill>
                <a:latin typeface="Arial"/>
                <a:cs typeface="Arial"/>
              </a:rPr>
              <a:t>Psycho-cognitive-motor </a:t>
            </a:r>
            <a:r>
              <a:rPr lang="en-US" sz="1100" b="1" dirty="0">
                <a:solidFill>
                  <a:srgbClr val="1E0F8B"/>
                </a:solidFill>
                <a:latin typeface="Arial"/>
                <a:cs typeface="Arial"/>
              </a:rPr>
              <a:t>assessments </a:t>
            </a:r>
          </a:p>
          <a:p>
            <a:pPr algn="ctr"/>
            <a:r>
              <a:rPr lang="en-US" sz="1100" b="1" dirty="0" smtClean="0">
                <a:solidFill>
                  <a:srgbClr val="1E0F8B"/>
                </a:solidFill>
                <a:latin typeface="Arial"/>
                <a:cs typeface="Arial"/>
              </a:rPr>
              <a:t>Clinical history, Neurotransmitter </a:t>
            </a:r>
            <a:r>
              <a:rPr lang="en-US" sz="1100" b="1" dirty="0">
                <a:solidFill>
                  <a:srgbClr val="1E0F8B"/>
                </a:solidFill>
                <a:latin typeface="Arial"/>
                <a:cs typeface="Arial"/>
              </a:rPr>
              <a:t>levels </a:t>
            </a:r>
          </a:p>
          <a:p>
            <a:pPr algn="ctr"/>
            <a:endParaRPr lang="en-US" sz="2000" b="1" dirty="0">
              <a:solidFill>
                <a:srgbClr val="1E0F8B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"/>
              <a:cs typeface="Arial"/>
            </a:endParaRPr>
          </a:p>
        </p:txBody>
      </p:sp>
      <p:sp>
        <p:nvSpPr>
          <p:cNvPr id="30" name="AutoShape 7"/>
          <p:cNvSpPr>
            <a:spLocks noChangeArrowheads="1"/>
          </p:cNvSpPr>
          <p:nvPr/>
        </p:nvSpPr>
        <p:spPr bwMode="auto">
          <a:xfrm>
            <a:off x="7351484" y="2648858"/>
            <a:ext cx="457200" cy="1371600"/>
          </a:xfrm>
          <a:prstGeom prst="downArrow">
            <a:avLst>
              <a:gd name="adj1" fmla="val 50000"/>
              <a:gd name="adj2" fmla="val 65625"/>
            </a:avLst>
          </a:prstGeom>
          <a:gradFill flip="none" rotWithShape="1">
            <a:gsLst>
              <a:gs pos="0">
                <a:srgbClr val="980D63"/>
              </a:gs>
              <a:gs pos="100000">
                <a:srgbClr val="FFFFFF"/>
              </a:gs>
            </a:gsLst>
            <a:lin ang="16200000" scaled="0"/>
            <a:tileRect/>
          </a:gradFill>
          <a:ln w="12700" cmpd="sng">
            <a:solidFill>
              <a:srgbClr val="AA0AC8"/>
            </a:solidFill>
            <a:headEnd type="none" w="sm" len="sm"/>
            <a:tailEnd type="none" w="sm" len="sm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dirty="0">
              <a:ln>
                <a:solidFill>
                  <a:schemeClr val="tx2">
                    <a:lumMod val="50000"/>
                  </a:schemeClr>
                </a:solidFill>
              </a:ln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04800" y="5791200"/>
            <a:ext cx="6400800" cy="914400"/>
          </a:xfrm>
          <a:prstGeom prst="roundRect">
            <a:avLst/>
          </a:prstGeom>
          <a:solidFill>
            <a:srgbClr val="F7F4DB"/>
          </a:solidFill>
          <a:ln>
            <a:solidFill>
              <a:srgbClr val="80008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rgbClr val="800080"/>
                </a:solidFill>
                <a:latin typeface="Wingdings"/>
                <a:ea typeface="Wingdings"/>
                <a:cs typeface="Wingdings"/>
                <a:sym typeface="Wingdings"/>
              </a:rPr>
              <a:t> </a:t>
            </a:r>
            <a:r>
              <a:rPr lang="en-US" sz="1400" b="1" dirty="0" smtClean="0">
                <a:solidFill>
                  <a:srgbClr val="800080"/>
                </a:solidFill>
                <a:latin typeface="Arial"/>
                <a:cs typeface="Arial"/>
                <a:sym typeface="Wingdings"/>
              </a:rPr>
              <a:t>Co</a:t>
            </a:r>
            <a:r>
              <a:rPr lang="en-US" sz="1400" b="1" dirty="0" smtClean="0">
                <a:solidFill>
                  <a:srgbClr val="800080"/>
                </a:solidFill>
                <a:latin typeface="Arial"/>
                <a:cs typeface="Arial"/>
              </a:rPr>
              <a:t>ntinuous </a:t>
            </a:r>
            <a:r>
              <a:rPr lang="en-US" sz="1400" b="1" dirty="0">
                <a:solidFill>
                  <a:srgbClr val="800080"/>
                </a:solidFill>
                <a:latin typeface="Arial"/>
                <a:cs typeface="Arial"/>
              </a:rPr>
              <a:t>Quality Improvement of Patient Treatment and </a:t>
            </a:r>
            <a:r>
              <a:rPr lang="en-US" sz="1400" b="1" dirty="0" smtClean="0">
                <a:solidFill>
                  <a:srgbClr val="800080"/>
                </a:solidFill>
                <a:latin typeface="Arial"/>
                <a:cs typeface="Arial"/>
              </a:rPr>
              <a:t>Outcome</a:t>
            </a:r>
          </a:p>
          <a:p>
            <a:r>
              <a:rPr lang="en-US" sz="1400" b="1" dirty="0" smtClean="0">
                <a:solidFill>
                  <a:srgbClr val="800080"/>
                </a:solidFill>
                <a:latin typeface="Wingdings"/>
                <a:ea typeface="Wingdings"/>
                <a:cs typeface="Wingdings"/>
                <a:sym typeface="Wingdings"/>
              </a:rPr>
              <a:t> </a:t>
            </a:r>
            <a:r>
              <a:rPr lang="en-US" sz="1400" b="1" dirty="0" smtClean="0">
                <a:solidFill>
                  <a:srgbClr val="800080"/>
                </a:solidFill>
                <a:latin typeface="Arial"/>
                <a:cs typeface="Arial"/>
              </a:rPr>
              <a:t>Translational Research (Generates more data)</a:t>
            </a:r>
          </a:p>
          <a:p>
            <a:r>
              <a:rPr lang="en-US" sz="1400" b="1" dirty="0" smtClean="0">
                <a:solidFill>
                  <a:srgbClr val="800080"/>
                </a:solidFill>
                <a:latin typeface="Wingdings"/>
                <a:ea typeface="Wingdings"/>
                <a:cs typeface="Wingdings"/>
                <a:sym typeface="Wingdings"/>
              </a:rPr>
              <a:t> </a:t>
            </a:r>
            <a:r>
              <a:rPr lang="en-US" sz="1400" b="1" dirty="0" smtClean="0">
                <a:solidFill>
                  <a:srgbClr val="800080"/>
                </a:solidFill>
                <a:latin typeface="Arial"/>
                <a:cs typeface="Arial"/>
                <a:sym typeface="Wingdings"/>
              </a:rPr>
              <a:t>New K</a:t>
            </a:r>
            <a:r>
              <a:rPr lang="en-US" sz="1400" b="1" dirty="0" smtClean="0">
                <a:solidFill>
                  <a:srgbClr val="800080"/>
                </a:solidFill>
                <a:latin typeface="Arial"/>
                <a:cs typeface="Arial"/>
              </a:rPr>
              <a:t>nowledge </a:t>
            </a:r>
            <a:r>
              <a:rPr lang="en-US" sz="1400" b="1" dirty="0">
                <a:solidFill>
                  <a:srgbClr val="800080"/>
                </a:solidFill>
                <a:latin typeface="Arial"/>
                <a:cs typeface="Arial"/>
              </a:rPr>
              <a:t>Generation and Meaningful </a:t>
            </a:r>
            <a:r>
              <a:rPr lang="en-US" sz="1400" b="1" dirty="0" smtClean="0">
                <a:solidFill>
                  <a:srgbClr val="800080"/>
                </a:solidFill>
                <a:latin typeface="Arial"/>
                <a:cs typeface="Arial"/>
              </a:rPr>
              <a:t>Use</a:t>
            </a:r>
            <a:endParaRPr lang="en-US" sz="1400" b="1" dirty="0">
              <a:solidFill>
                <a:srgbClr val="800080"/>
              </a:solidFill>
              <a:latin typeface="Arial"/>
              <a:cs typeface="Arial"/>
            </a:endParaRPr>
          </a:p>
        </p:txBody>
      </p:sp>
      <p:cxnSp>
        <p:nvCxnSpPr>
          <p:cNvPr id="8" name="Straight Arrow Connector 7"/>
          <p:cNvCxnSpPr>
            <a:stCxn id="29704" idx="2"/>
          </p:cNvCxnSpPr>
          <p:nvPr/>
        </p:nvCxnSpPr>
        <p:spPr>
          <a:xfrm>
            <a:off x="1113971" y="5054606"/>
            <a:ext cx="683984" cy="605968"/>
          </a:xfrm>
          <a:prstGeom prst="straightConnector1">
            <a:avLst/>
          </a:prstGeom>
          <a:ln>
            <a:solidFill>
              <a:srgbClr val="80008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3581400" y="4953000"/>
            <a:ext cx="609600" cy="762000"/>
          </a:xfrm>
          <a:prstGeom prst="straightConnector1">
            <a:avLst/>
          </a:prstGeom>
          <a:ln>
            <a:solidFill>
              <a:srgbClr val="80008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6858000" y="5867400"/>
            <a:ext cx="685800" cy="533400"/>
          </a:xfrm>
          <a:prstGeom prst="straightConnector1">
            <a:avLst/>
          </a:prstGeom>
          <a:ln>
            <a:solidFill>
              <a:srgbClr val="80008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Logo01_DarkBlueAcrony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530" y="6560427"/>
            <a:ext cx="700851" cy="26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67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28600" y="76200"/>
            <a:ext cx="26670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sz="3300" b="1" u="sng" dirty="0" smtClean="0">
                <a:solidFill>
                  <a:srgbClr val="070166"/>
                </a:solidFill>
                <a:latin typeface="Arial"/>
                <a:cs typeface="Arial"/>
              </a:rPr>
              <a:t>The Data</a:t>
            </a:r>
            <a:endParaRPr lang="en-US" sz="3300" b="1" u="sng" dirty="0">
              <a:latin typeface="Arial"/>
              <a:cs typeface="Arial"/>
            </a:endParaRPr>
          </a:p>
        </p:txBody>
      </p:sp>
      <p:sp>
        <p:nvSpPr>
          <p:cNvPr id="29705" name="AutoShape 9"/>
          <p:cNvSpPr>
            <a:spLocks noChangeArrowheads="1"/>
          </p:cNvSpPr>
          <p:nvPr/>
        </p:nvSpPr>
        <p:spPr bwMode="auto">
          <a:xfrm>
            <a:off x="9372600" y="3581400"/>
            <a:ext cx="609600" cy="1600200"/>
          </a:xfrm>
          <a:prstGeom prst="downArrow">
            <a:avLst>
              <a:gd name="adj1" fmla="val 50000"/>
              <a:gd name="adj2" fmla="val 65625"/>
            </a:avLst>
          </a:prstGeom>
          <a:solidFill>
            <a:srgbClr val="FF99CC"/>
          </a:solidFill>
          <a:ln w="6350" cap="sq">
            <a:solidFill>
              <a:srgbClr val="800080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9728" y="6665976"/>
            <a:ext cx="237744" cy="192024"/>
          </a:xfrm>
        </p:spPr>
        <p:txBody>
          <a:bodyPr/>
          <a:lstStyle/>
          <a:p>
            <a:pPr>
              <a:defRPr/>
            </a:pPr>
            <a:fld id="{D1E26854-8C85-3A48-B074-7CB503D22FA8}" type="slidenum">
              <a:rPr lang="en-US" sz="800" smtClean="0">
                <a:solidFill>
                  <a:srgbClr val="0000FF"/>
                </a:solidFill>
              </a:rPr>
              <a:pPr>
                <a:defRPr/>
              </a:pPr>
              <a:t>30</a:t>
            </a:fld>
            <a:endParaRPr lang="en-US" sz="800" dirty="0">
              <a:solidFill>
                <a:srgbClr val="0000FF"/>
              </a:solidFill>
            </a:endParaRPr>
          </a:p>
        </p:txBody>
      </p:sp>
      <p:pic>
        <p:nvPicPr>
          <p:cNvPr id="4" name="Picture 3" descr="00LTFU-Data-Origin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09600"/>
            <a:ext cx="8991600" cy="312420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85271" y="2648858"/>
            <a:ext cx="2057400" cy="2405748"/>
            <a:chOff x="39916" y="2667000"/>
            <a:chExt cx="2057400" cy="2405748"/>
          </a:xfrm>
        </p:grpSpPr>
        <p:sp>
          <p:nvSpPr>
            <p:cNvPr id="29704" name="Rectangle 8"/>
            <p:cNvSpPr>
              <a:spLocks noChangeArrowheads="1"/>
            </p:cNvSpPr>
            <p:nvPr/>
          </p:nvSpPr>
          <p:spPr bwMode="auto">
            <a:xfrm>
              <a:off x="39916" y="4082148"/>
              <a:ext cx="2057400" cy="990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/>
              <a:r>
                <a:rPr lang="en-US" sz="1700" b="1" u="sng" dirty="0">
                  <a:solidFill>
                    <a:srgbClr val="800080"/>
                  </a:solidFill>
                  <a:latin typeface="Arial"/>
                  <a:cs typeface="Arial"/>
                </a:rPr>
                <a:t>S</a:t>
              </a:r>
              <a:r>
                <a:rPr lang="en-US" sz="1700" b="1" u="sng" dirty="0" smtClean="0">
                  <a:solidFill>
                    <a:srgbClr val="800080"/>
                  </a:solidFill>
                  <a:latin typeface="Arial"/>
                  <a:cs typeface="Arial"/>
                </a:rPr>
                <a:t>creening Data</a:t>
              </a:r>
              <a:endParaRPr lang="en-US" sz="1700" b="1" u="sng" dirty="0">
                <a:solidFill>
                  <a:srgbClr val="800080"/>
                </a:solidFill>
                <a:latin typeface="Arial"/>
                <a:cs typeface="Arial"/>
              </a:endParaRPr>
            </a:p>
            <a:p>
              <a:pPr algn="ctr"/>
              <a:r>
                <a:rPr lang="en-US" sz="1300" b="1" dirty="0" smtClean="0">
                  <a:solidFill>
                    <a:srgbClr val="1E0F8B"/>
                  </a:solidFill>
                  <a:latin typeface="Arial"/>
                  <a:cs typeface="Arial"/>
                </a:rPr>
                <a:t>DBS </a:t>
              </a:r>
              <a:r>
                <a:rPr lang="en-US" sz="1300" b="1" dirty="0">
                  <a:solidFill>
                    <a:srgbClr val="1E0F8B"/>
                  </a:solidFill>
                  <a:latin typeface="Arial"/>
                  <a:cs typeface="Arial"/>
                </a:rPr>
                <a:t>screening results</a:t>
              </a:r>
            </a:p>
            <a:p>
              <a:pPr algn="ctr"/>
              <a:r>
                <a:rPr lang="en-US" sz="1300" b="1" dirty="0" smtClean="0">
                  <a:solidFill>
                    <a:srgbClr val="1E0F8B"/>
                  </a:solidFill>
                  <a:latin typeface="Arial"/>
                  <a:cs typeface="Arial"/>
                </a:rPr>
                <a:t>Gestational </a:t>
              </a:r>
              <a:r>
                <a:rPr lang="en-US" sz="1300" b="1" dirty="0">
                  <a:solidFill>
                    <a:srgbClr val="1E0F8B"/>
                  </a:solidFill>
                  <a:latin typeface="Arial"/>
                  <a:cs typeface="Arial"/>
                </a:rPr>
                <a:t>age</a:t>
              </a:r>
            </a:p>
            <a:p>
              <a:pPr algn="ctr"/>
              <a:r>
                <a:rPr lang="en-US" sz="1300" b="1" dirty="0" smtClean="0">
                  <a:solidFill>
                    <a:srgbClr val="1E0F8B"/>
                  </a:solidFill>
                  <a:latin typeface="Arial"/>
                  <a:cs typeface="Arial"/>
                </a:rPr>
                <a:t>Birth weight/height</a:t>
              </a:r>
              <a:endParaRPr lang="en-US" sz="1300" b="1" u="sng" dirty="0">
                <a:solidFill>
                  <a:srgbClr val="3F0C8B"/>
                </a:solidFill>
                <a:latin typeface="Arial"/>
                <a:cs typeface="Arial"/>
              </a:endParaRPr>
            </a:p>
            <a:p>
              <a:pPr algn="ctr"/>
              <a:endParaRPr lang="en-US" sz="1300" b="1" dirty="0">
                <a:solidFill>
                  <a:srgbClr val="1E0F8B"/>
                </a:solidFill>
                <a:latin typeface="Arial Rounded MT Bold" charset="0"/>
              </a:endParaRPr>
            </a:p>
          </p:txBody>
        </p:sp>
        <p:sp>
          <p:nvSpPr>
            <p:cNvPr id="23" name="AutoShape 7"/>
            <p:cNvSpPr>
              <a:spLocks noChangeArrowheads="1"/>
            </p:cNvSpPr>
            <p:nvPr/>
          </p:nvSpPr>
          <p:spPr bwMode="auto">
            <a:xfrm>
              <a:off x="838200" y="2667000"/>
              <a:ext cx="457200" cy="1371600"/>
            </a:xfrm>
            <a:prstGeom prst="downArrow">
              <a:avLst>
                <a:gd name="adj1" fmla="val 50000"/>
                <a:gd name="adj2" fmla="val 65625"/>
              </a:avLst>
            </a:prstGeom>
            <a:gradFill flip="none" rotWithShape="1">
              <a:gsLst>
                <a:gs pos="0">
                  <a:srgbClr val="980D63"/>
                </a:gs>
                <a:gs pos="100000">
                  <a:srgbClr val="FFFFFF"/>
                </a:gs>
              </a:gsLst>
              <a:lin ang="16200000" scaled="0"/>
              <a:tileRect/>
            </a:gradFill>
            <a:ln w="12700" cmpd="sng">
              <a:solidFill>
                <a:srgbClr val="AA0AC8"/>
              </a:solidFill>
              <a:headEnd type="none" w="sm" len="sm"/>
              <a:tailEnd type="none" w="sm" len="sm"/>
            </a:ln>
            <a:ex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 dirty="0">
                <a:ln>
                  <a:solidFill>
                    <a:schemeClr val="tx2">
                      <a:lumMod val="50000"/>
                    </a:schemeClr>
                  </a:solidFill>
                </a:ln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124200" y="2648859"/>
            <a:ext cx="2057400" cy="2159000"/>
            <a:chOff x="3133271" y="2667001"/>
            <a:chExt cx="2057400" cy="2015070"/>
          </a:xfrm>
        </p:grpSpPr>
        <p:sp>
          <p:nvSpPr>
            <p:cNvPr id="29701" name="Rectangle 5"/>
            <p:cNvSpPr>
              <a:spLocks noChangeArrowheads="1"/>
            </p:cNvSpPr>
            <p:nvPr/>
          </p:nvSpPr>
          <p:spPr bwMode="auto">
            <a:xfrm>
              <a:off x="3133271" y="3987200"/>
              <a:ext cx="2057400" cy="6948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/>
              <a:r>
                <a:rPr lang="en-US" sz="1700" b="1" u="sng" dirty="0">
                  <a:solidFill>
                    <a:srgbClr val="800080"/>
                  </a:solidFill>
                  <a:latin typeface="Arial"/>
                  <a:cs typeface="Arial"/>
                </a:rPr>
                <a:t>STFU Data</a:t>
              </a:r>
              <a:endParaRPr lang="en-US" sz="1700" b="1" dirty="0">
                <a:solidFill>
                  <a:srgbClr val="800080"/>
                </a:solidFill>
                <a:latin typeface="Arial"/>
                <a:cs typeface="Arial"/>
              </a:endParaRPr>
            </a:p>
            <a:p>
              <a:pPr algn="ctr"/>
              <a:r>
                <a:rPr lang="en-US" sz="1300" b="1" dirty="0" smtClean="0">
                  <a:solidFill>
                    <a:srgbClr val="1E0F8B"/>
                  </a:solidFill>
                  <a:latin typeface="Arial"/>
                  <a:cs typeface="Arial"/>
                </a:rPr>
                <a:t>Confirmatory test results</a:t>
              </a:r>
              <a:endParaRPr lang="en-US" sz="1300" b="1" dirty="0">
                <a:solidFill>
                  <a:srgbClr val="1E0F8B"/>
                </a:solidFill>
                <a:latin typeface="Arial"/>
                <a:cs typeface="Arial"/>
              </a:endParaRPr>
            </a:p>
            <a:p>
              <a:pPr algn="ctr"/>
              <a:r>
                <a:rPr lang="en-US" sz="1300" b="1" dirty="0" smtClean="0">
                  <a:solidFill>
                    <a:srgbClr val="1E0F8B"/>
                  </a:solidFill>
                  <a:latin typeface="Arial"/>
                  <a:cs typeface="Arial"/>
                </a:rPr>
                <a:t>Genetic </a:t>
              </a:r>
              <a:r>
                <a:rPr lang="en-US" sz="1300" b="1" dirty="0">
                  <a:solidFill>
                    <a:srgbClr val="1E0F8B"/>
                  </a:solidFill>
                  <a:latin typeface="Arial"/>
                  <a:cs typeface="Arial"/>
                </a:rPr>
                <a:t>mutation info</a:t>
              </a:r>
            </a:p>
          </p:txBody>
        </p:sp>
        <p:sp>
          <p:nvSpPr>
            <p:cNvPr id="29" name="AutoShape 7"/>
            <p:cNvSpPr>
              <a:spLocks noChangeArrowheads="1"/>
            </p:cNvSpPr>
            <p:nvPr/>
          </p:nvSpPr>
          <p:spPr bwMode="auto">
            <a:xfrm>
              <a:off x="3971471" y="2667001"/>
              <a:ext cx="457200" cy="1280160"/>
            </a:xfrm>
            <a:prstGeom prst="downArrow">
              <a:avLst>
                <a:gd name="adj1" fmla="val 50000"/>
                <a:gd name="adj2" fmla="val 65625"/>
              </a:avLst>
            </a:prstGeom>
            <a:gradFill flip="none" rotWithShape="1">
              <a:gsLst>
                <a:gs pos="0">
                  <a:srgbClr val="980D63"/>
                </a:gs>
                <a:gs pos="100000">
                  <a:srgbClr val="FFFFFF"/>
                </a:gs>
              </a:gsLst>
              <a:lin ang="16200000" scaled="0"/>
              <a:tileRect/>
            </a:gradFill>
            <a:ln w="12700" cmpd="sng">
              <a:solidFill>
                <a:srgbClr val="AA0AC8"/>
              </a:solidFill>
              <a:headEnd type="none" w="sm" len="sm"/>
              <a:tailEnd type="none" w="sm" len="sm"/>
            </a:ln>
            <a:ex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 dirty="0">
                <a:ln>
                  <a:solidFill>
                    <a:schemeClr val="tx2">
                      <a:lumMod val="50000"/>
                    </a:schemeClr>
                  </a:solidFill>
                </a:ln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056084" y="2648858"/>
            <a:ext cx="2971800" cy="3245755"/>
            <a:chOff x="6137723" y="2667000"/>
            <a:chExt cx="2971800" cy="3245755"/>
          </a:xfrm>
        </p:grpSpPr>
        <p:sp>
          <p:nvSpPr>
            <p:cNvPr id="29702" name="Rectangle 6"/>
            <p:cNvSpPr>
              <a:spLocks noChangeArrowheads="1"/>
            </p:cNvSpPr>
            <p:nvPr/>
          </p:nvSpPr>
          <p:spPr bwMode="auto">
            <a:xfrm>
              <a:off x="6137723" y="4083955"/>
              <a:ext cx="2971800" cy="1828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/>
              <a:r>
                <a:rPr lang="en-US" sz="1700" b="1" u="sng" dirty="0">
                  <a:solidFill>
                    <a:srgbClr val="800080"/>
                  </a:solidFill>
                  <a:latin typeface="Arial"/>
                  <a:cs typeface="Arial"/>
                </a:rPr>
                <a:t>LTFU Data</a:t>
              </a:r>
              <a:endParaRPr lang="en-US" sz="1700" b="1" dirty="0">
                <a:solidFill>
                  <a:srgbClr val="800080"/>
                </a:solidFill>
                <a:latin typeface="Arial"/>
                <a:cs typeface="Arial"/>
              </a:endParaRPr>
            </a:p>
            <a:p>
              <a:pPr algn="ctr"/>
              <a:r>
                <a:rPr lang="en-US" sz="1100" b="1" dirty="0" smtClean="0">
                  <a:solidFill>
                    <a:srgbClr val="1E0F8B"/>
                  </a:solidFill>
                  <a:latin typeface="Arial"/>
                  <a:cs typeface="Arial"/>
                </a:rPr>
                <a:t>Dietary intakes</a:t>
              </a:r>
            </a:p>
            <a:p>
              <a:pPr algn="ctr"/>
              <a:r>
                <a:rPr lang="en-US" sz="1100" b="1" dirty="0" smtClean="0">
                  <a:solidFill>
                    <a:srgbClr val="1E0F8B"/>
                  </a:solidFill>
                  <a:latin typeface="Arial"/>
                  <a:cs typeface="Arial"/>
                </a:rPr>
                <a:t> </a:t>
              </a:r>
              <a:r>
                <a:rPr lang="en-US" sz="1100" b="1" dirty="0">
                  <a:solidFill>
                    <a:srgbClr val="1E0F8B"/>
                  </a:solidFill>
                  <a:latin typeface="Arial"/>
                  <a:cs typeface="Arial"/>
                </a:rPr>
                <a:t>M</a:t>
              </a:r>
              <a:r>
                <a:rPr lang="en-US" sz="1100" b="1" dirty="0" smtClean="0">
                  <a:solidFill>
                    <a:srgbClr val="1E0F8B"/>
                  </a:solidFill>
                  <a:latin typeface="Arial"/>
                  <a:cs typeface="Arial"/>
                </a:rPr>
                <a:t>etabolite concentrations</a:t>
              </a:r>
            </a:p>
            <a:p>
              <a:pPr algn="ctr"/>
              <a:r>
                <a:rPr lang="en-US" sz="1100" b="1" dirty="0" smtClean="0">
                  <a:solidFill>
                    <a:srgbClr val="1E0F8B"/>
                  </a:solidFill>
                  <a:latin typeface="Arial"/>
                  <a:cs typeface="Arial"/>
                </a:rPr>
                <a:t> </a:t>
              </a:r>
              <a:r>
                <a:rPr lang="en-US" sz="1100" b="1" dirty="0">
                  <a:solidFill>
                    <a:srgbClr val="1E0F8B"/>
                  </a:solidFill>
                  <a:latin typeface="Arial"/>
                  <a:cs typeface="Arial"/>
                </a:rPr>
                <a:t>Full blood count</a:t>
              </a:r>
            </a:p>
            <a:p>
              <a:pPr algn="ctr"/>
              <a:r>
                <a:rPr lang="en-US" sz="1100" b="1" dirty="0" smtClean="0">
                  <a:solidFill>
                    <a:srgbClr val="1E0F8B"/>
                  </a:solidFill>
                  <a:latin typeface="Arial"/>
                  <a:cs typeface="Arial"/>
                </a:rPr>
                <a:t> Anthropometric </a:t>
              </a:r>
              <a:r>
                <a:rPr lang="en-US" sz="1100" b="1" dirty="0">
                  <a:solidFill>
                    <a:srgbClr val="1E0F8B"/>
                  </a:solidFill>
                  <a:latin typeface="Arial"/>
                  <a:cs typeface="Arial"/>
                </a:rPr>
                <a:t>measurements</a:t>
              </a:r>
            </a:p>
            <a:p>
              <a:pPr algn="ctr"/>
              <a:r>
                <a:rPr lang="en-US" sz="1100" b="1" dirty="0" smtClean="0">
                  <a:solidFill>
                    <a:srgbClr val="1E0F8B"/>
                  </a:solidFill>
                  <a:latin typeface="Arial"/>
                  <a:cs typeface="Arial"/>
                </a:rPr>
                <a:t> </a:t>
              </a:r>
              <a:r>
                <a:rPr lang="en-US" sz="1100" b="1" dirty="0">
                  <a:solidFill>
                    <a:srgbClr val="1E0F8B"/>
                  </a:solidFill>
                  <a:latin typeface="Arial"/>
                  <a:cs typeface="Arial"/>
                </a:rPr>
                <a:t>Body </a:t>
              </a:r>
              <a:r>
                <a:rPr lang="en-US" sz="1100" b="1" dirty="0" smtClean="0">
                  <a:solidFill>
                    <a:srgbClr val="1E0F8B"/>
                  </a:solidFill>
                  <a:latin typeface="Arial"/>
                  <a:cs typeface="Arial"/>
                </a:rPr>
                <a:t>composition, Bone density</a:t>
              </a:r>
              <a:endParaRPr lang="en-US" sz="1100" b="1" dirty="0">
                <a:solidFill>
                  <a:srgbClr val="1E0F8B"/>
                </a:solidFill>
                <a:latin typeface="Arial"/>
                <a:cs typeface="Arial"/>
              </a:endParaRPr>
            </a:p>
            <a:p>
              <a:pPr algn="ctr"/>
              <a:r>
                <a:rPr lang="en-US" sz="1100" b="1" dirty="0" smtClean="0">
                  <a:solidFill>
                    <a:srgbClr val="1E0F8B"/>
                  </a:solidFill>
                  <a:latin typeface="Arial"/>
                  <a:cs typeface="Arial"/>
                </a:rPr>
                <a:t>Imaging </a:t>
              </a:r>
              <a:r>
                <a:rPr lang="en-US" sz="1100" b="1" dirty="0">
                  <a:solidFill>
                    <a:srgbClr val="1E0F8B"/>
                  </a:solidFill>
                  <a:latin typeface="Arial"/>
                  <a:cs typeface="Arial"/>
                </a:rPr>
                <a:t>data (MRI, </a:t>
              </a:r>
              <a:r>
                <a:rPr lang="en-US" sz="1100" b="1" dirty="0" smtClean="0">
                  <a:solidFill>
                    <a:srgbClr val="1E0F8B"/>
                  </a:solidFill>
                  <a:latin typeface="Arial"/>
                  <a:cs typeface="Arial"/>
                </a:rPr>
                <a:t>EEG, CT, </a:t>
              </a:r>
              <a:r>
                <a:rPr lang="en-US" sz="1100" b="1" dirty="0" err="1" smtClean="0">
                  <a:solidFill>
                    <a:srgbClr val="1E0F8B"/>
                  </a:solidFill>
                  <a:latin typeface="Arial"/>
                  <a:cs typeface="Arial"/>
                </a:rPr>
                <a:t>Xray</a:t>
              </a:r>
              <a:r>
                <a:rPr lang="en-US" sz="1100" b="1" dirty="0" smtClean="0">
                  <a:solidFill>
                    <a:srgbClr val="1E0F8B"/>
                  </a:solidFill>
                  <a:latin typeface="Arial"/>
                  <a:cs typeface="Arial"/>
                </a:rPr>
                <a:t>)</a:t>
              </a:r>
              <a:endParaRPr lang="en-US" sz="1100" b="1" dirty="0">
                <a:solidFill>
                  <a:srgbClr val="1E0F8B"/>
                </a:solidFill>
                <a:latin typeface="Arial"/>
                <a:cs typeface="Arial"/>
              </a:endParaRPr>
            </a:p>
            <a:p>
              <a:pPr algn="ctr"/>
              <a:r>
                <a:rPr lang="en-US" sz="1100" b="1" dirty="0" smtClean="0">
                  <a:solidFill>
                    <a:srgbClr val="1E0F8B"/>
                  </a:solidFill>
                  <a:latin typeface="Arial"/>
                  <a:cs typeface="Arial"/>
                </a:rPr>
                <a:t>Psycho-cognitive-motor </a:t>
              </a:r>
              <a:r>
                <a:rPr lang="en-US" sz="1100" b="1" dirty="0">
                  <a:solidFill>
                    <a:srgbClr val="1E0F8B"/>
                  </a:solidFill>
                  <a:latin typeface="Arial"/>
                  <a:cs typeface="Arial"/>
                </a:rPr>
                <a:t>assessments </a:t>
              </a:r>
            </a:p>
            <a:p>
              <a:pPr algn="ctr"/>
              <a:r>
                <a:rPr lang="en-US" sz="1100" b="1" dirty="0" smtClean="0">
                  <a:solidFill>
                    <a:srgbClr val="1E0F8B"/>
                  </a:solidFill>
                  <a:latin typeface="Arial"/>
                  <a:cs typeface="Arial"/>
                </a:rPr>
                <a:t>Clinical history, Neurotransmitter </a:t>
              </a:r>
              <a:r>
                <a:rPr lang="en-US" sz="1100" b="1" dirty="0">
                  <a:solidFill>
                    <a:srgbClr val="1E0F8B"/>
                  </a:solidFill>
                  <a:latin typeface="Arial"/>
                  <a:cs typeface="Arial"/>
                </a:rPr>
                <a:t>levels </a:t>
              </a:r>
            </a:p>
            <a:p>
              <a:pPr algn="ctr"/>
              <a:endParaRPr lang="en-US" sz="2000" b="1" dirty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endParaRPr>
            </a:p>
          </p:txBody>
        </p:sp>
        <p:sp>
          <p:nvSpPr>
            <p:cNvPr id="30" name="AutoShape 7"/>
            <p:cNvSpPr>
              <a:spLocks noChangeArrowheads="1"/>
            </p:cNvSpPr>
            <p:nvPr/>
          </p:nvSpPr>
          <p:spPr bwMode="auto">
            <a:xfrm>
              <a:off x="7433123" y="2667000"/>
              <a:ext cx="457200" cy="1371600"/>
            </a:xfrm>
            <a:prstGeom prst="downArrow">
              <a:avLst>
                <a:gd name="adj1" fmla="val 50000"/>
                <a:gd name="adj2" fmla="val 65625"/>
              </a:avLst>
            </a:prstGeom>
            <a:gradFill flip="none" rotWithShape="1">
              <a:gsLst>
                <a:gs pos="0">
                  <a:srgbClr val="980D63"/>
                </a:gs>
                <a:gs pos="100000">
                  <a:srgbClr val="FFFFFF"/>
                </a:gs>
              </a:gsLst>
              <a:lin ang="16200000" scaled="0"/>
              <a:tileRect/>
            </a:gradFill>
            <a:ln w="12700" cmpd="sng">
              <a:solidFill>
                <a:srgbClr val="AA0AC8"/>
              </a:solidFill>
              <a:headEnd type="none" w="sm" len="sm"/>
              <a:tailEnd type="none" w="sm" len="sm"/>
            </a:ln>
            <a:ex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 dirty="0">
                <a:ln>
                  <a:solidFill>
                    <a:schemeClr val="tx2">
                      <a:lumMod val="50000"/>
                    </a:schemeClr>
                  </a:solidFill>
                </a:ln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04800" y="4953000"/>
            <a:ext cx="7239000" cy="1752600"/>
            <a:chOff x="381000" y="4953000"/>
            <a:chExt cx="7239000" cy="1752600"/>
          </a:xfrm>
        </p:grpSpPr>
        <p:sp>
          <p:nvSpPr>
            <p:cNvPr id="5" name="Rounded Rectangle 4"/>
            <p:cNvSpPr/>
            <p:nvPr/>
          </p:nvSpPr>
          <p:spPr>
            <a:xfrm>
              <a:off x="381000" y="5791200"/>
              <a:ext cx="6400800" cy="914400"/>
            </a:xfrm>
            <a:prstGeom prst="roundRect">
              <a:avLst/>
            </a:prstGeom>
            <a:solidFill>
              <a:srgbClr val="F7F4DB"/>
            </a:solidFill>
            <a:ln>
              <a:solidFill>
                <a:srgbClr val="80008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400" b="1" dirty="0" smtClean="0">
                  <a:solidFill>
                    <a:srgbClr val="800080"/>
                  </a:solidFill>
                  <a:latin typeface="Wingdings"/>
                  <a:ea typeface="Wingdings"/>
                  <a:cs typeface="Wingdings"/>
                  <a:sym typeface="Wingdings"/>
                </a:rPr>
                <a:t> </a:t>
              </a:r>
              <a:r>
                <a:rPr lang="en-US" sz="1400" b="1" dirty="0" smtClean="0">
                  <a:solidFill>
                    <a:srgbClr val="800080"/>
                  </a:solidFill>
                  <a:latin typeface="Arial"/>
                  <a:cs typeface="Arial"/>
                  <a:sym typeface="Wingdings"/>
                </a:rPr>
                <a:t>Co</a:t>
              </a:r>
              <a:r>
                <a:rPr lang="en-US" sz="1400" b="1" dirty="0" smtClean="0">
                  <a:solidFill>
                    <a:srgbClr val="800080"/>
                  </a:solidFill>
                  <a:latin typeface="Arial"/>
                  <a:cs typeface="Arial"/>
                </a:rPr>
                <a:t>ntinuous </a:t>
              </a:r>
              <a:r>
                <a:rPr lang="en-US" sz="1400" b="1" dirty="0">
                  <a:solidFill>
                    <a:srgbClr val="800080"/>
                  </a:solidFill>
                  <a:latin typeface="Arial"/>
                  <a:cs typeface="Arial"/>
                </a:rPr>
                <a:t>Quality Improvement of Patient Treatment and </a:t>
              </a:r>
              <a:r>
                <a:rPr lang="en-US" sz="1400" b="1" dirty="0" smtClean="0">
                  <a:solidFill>
                    <a:srgbClr val="800080"/>
                  </a:solidFill>
                  <a:latin typeface="Arial"/>
                  <a:cs typeface="Arial"/>
                </a:rPr>
                <a:t>Outcome</a:t>
              </a:r>
            </a:p>
            <a:p>
              <a:r>
                <a:rPr lang="en-US" sz="1400" b="1" dirty="0" smtClean="0">
                  <a:solidFill>
                    <a:srgbClr val="800080"/>
                  </a:solidFill>
                  <a:latin typeface="Wingdings"/>
                  <a:ea typeface="Wingdings"/>
                  <a:cs typeface="Wingdings"/>
                  <a:sym typeface="Wingdings"/>
                </a:rPr>
                <a:t> </a:t>
              </a:r>
              <a:r>
                <a:rPr lang="en-US" sz="1400" b="1" dirty="0" smtClean="0">
                  <a:solidFill>
                    <a:srgbClr val="800080"/>
                  </a:solidFill>
                  <a:latin typeface="Arial"/>
                  <a:cs typeface="Arial"/>
                </a:rPr>
                <a:t>Translational Research (Generates more data)</a:t>
              </a:r>
            </a:p>
            <a:p>
              <a:r>
                <a:rPr lang="en-US" sz="1400" b="1" dirty="0" smtClean="0">
                  <a:solidFill>
                    <a:srgbClr val="800080"/>
                  </a:solidFill>
                  <a:latin typeface="Wingdings"/>
                  <a:ea typeface="Wingdings"/>
                  <a:cs typeface="Wingdings"/>
                  <a:sym typeface="Wingdings"/>
                </a:rPr>
                <a:t> </a:t>
              </a:r>
              <a:r>
                <a:rPr lang="en-US" sz="1400" b="1" dirty="0" smtClean="0">
                  <a:solidFill>
                    <a:srgbClr val="800080"/>
                  </a:solidFill>
                  <a:latin typeface="Arial"/>
                  <a:cs typeface="Arial"/>
                  <a:sym typeface="Wingdings"/>
                </a:rPr>
                <a:t>New K</a:t>
              </a:r>
              <a:r>
                <a:rPr lang="en-US" sz="1400" b="1" dirty="0" smtClean="0">
                  <a:solidFill>
                    <a:srgbClr val="800080"/>
                  </a:solidFill>
                  <a:latin typeface="Arial"/>
                  <a:cs typeface="Arial"/>
                </a:rPr>
                <a:t>nowledge </a:t>
              </a:r>
              <a:r>
                <a:rPr lang="en-US" sz="1400" b="1" dirty="0">
                  <a:solidFill>
                    <a:srgbClr val="800080"/>
                  </a:solidFill>
                  <a:latin typeface="Arial"/>
                  <a:cs typeface="Arial"/>
                </a:rPr>
                <a:t>Generation and Meaningful </a:t>
              </a:r>
              <a:r>
                <a:rPr lang="en-US" sz="1400" b="1" dirty="0" smtClean="0">
                  <a:solidFill>
                    <a:srgbClr val="800080"/>
                  </a:solidFill>
                  <a:latin typeface="Arial"/>
                  <a:cs typeface="Arial"/>
                </a:rPr>
                <a:t>Use</a:t>
              </a:r>
              <a:endParaRPr lang="en-US" sz="1400" b="1" dirty="0">
                <a:solidFill>
                  <a:srgbClr val="800080"/>
                </a:solidFill>
                <a:latin typeface="Arial"/>
                <a:cs typeface="Arial"/>
              </a:endParaRPr>
            </a:p>
          </p:txBody>
        </p:sp>
        <p:cxnSp>
          <p:nvCxnSpPr>
            <p:cNvPr id="8" name="Straight Arrow Connector 7"/>
            <p:cNvCxnSpPr>
              <a:stCxn id="29704" idx="2"/>
            </p:cNvCxnSpPr>
            <p:nvPr/>
          </p:nvCxnSpPr>
          <p:spPr>
            <a:xfrm>
              <a:off x="1190171" y="5054606"/>
              <a:ext cx="683984" cy="605968"/>
            </a:xfrm>
            <a:prstGeom prst="straightConnector1">
              <a:avLst/>
            </a:prstGeom>
            <a:ln>
              <a:solidFill>
                <a:srgbClr val="80008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>
              <a:off x="3657600" y="4953000"/>
              <a:ext cx="609600" cy="762000"/>
            </a:xfrm>
            <a:prstGeom prst="straightConnector1">
              <a:avLst/>
            </a:prstGeom>
            <a:ln>
              <a:solidFill>
                <a:srgbClr val="80008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H="1">
              <a:off x="6934200" y="5867400"/>
              <a:ext cx="685800" cy="533400"/>
            </a:xfrm>
            <a:prstGeom prst="straightConnector1">
              <a:avLst/>
            </a:prstGeom>
            <a:ln>
              <a:solidFill>
                <a:srgbClr val="80008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 descr="Logo01_DarkBlueAcrony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530" y="6560427"/>
            <a:ext cx="700851" cy="2667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3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28600" y="76200"/>
            <a:ext cx="45720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sz="3300" b="1" u="sng" dirty="0" smtClean="0">
                <a:solidFill>
                  <a:srgbClr val="070166"/>
                </a:solidFill>
                <a:latin typeface="Arial"/>
                <a:cs typeface="Arial"/>
              </a:rPr>
              <a:t>The Data = Challenge</a:t>
            </a:r>
            <a:endParaRPr lang="en-US" sz="3300" b="1" u="sng" dirty="0">
              <a:latin typeface="Arial"/>
              <a:cs typeface="Arial"/>
            </a:endParaRPr>
          </a:p>
        </p:txBody>
      </p:sp>
      <p:sp>
        <p:nvSpPr>
          <p:cNvPr id="30750" name="Rectangle 30"/>
          <p:cNvSpPr>
            <a:spLocks noChangeArrowheads="1"/>
          </p:cNvSpPr>
          <p:nvPr/>
        </p:nvSpPr>
        <p:spPr bwMode="auto">
          <a:xfrm>
            <a:off x="152400" y="838200"/>
            <a:ext cx="7772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292100" indent="-292100">
              <a:buFont typeface="Wingdings 2" charset="0"/>
              <a:buNone/>
            </a:pPr>
            <a:r>
              <a:rPr lang="en-US" sz="2500" b="1" dirty="0">
                <a:solidFill>
                  <a:srgbClr val="1E0F8B"/>
                </a:solidFill>
                <a:latin typeface="Arial"/>
                <a:cs typeface="Arial"/>
              </a:rPr>
              <a:t>1. </a:t>
            </a:r>
            <a:r>
              <a:rPr lang="en-US" sz="2500" b="1" dirty="0" smtClean="0">
                <a:solidFill>
                  <a:srgbClr val="1E0F8B"/>
                </a:solidFill>
                <a:latin typeface="Arial"/>
                <a:cs typeface="Arial"/>
              </a:rPr>
              <a:t>Small number of </a:t>
            </a:r>
            <a:r>
              <a:rPr lang="en-US" sz="2500" b="1" dirty="0">
                <a:solidFill>
                  <a:srgbClr val="1E0F8B"/>
                </a:solidFill>
                <a:latin typeface="Arial"/>
                <a:cs typeface="Arial"/>
              </a:rPr>
              <a:t>p</a:t>
            </a:r>
            <a:r>
              <a:rPr lang="en-US" sz="2500" b="1" dirty="0" smtClean="0">
                <a:solidFill>
                  <a:srgbClr val="1E0F8B"/>
                </a:solidFill>
                <a:latin typeface="Arial"/>
                <a:cs typeface="Arial"/>
              </a:rPr>
              <a:t>atients with particular IMD</a:t>
            </a:r>
            <a:r>
              <a:rPr lang="en-US" sz="2400" b="1" dirty="0" smtClean="0">
                <a:solidFill>
                  <a:srgbClr val="1E0F8B"/>
                </a:solidFill>
                <a:latin typeface="Arial"/>
                <a:cs typeface="Arial"/>
              </a:rPr>
              <a:t> </a:t>
            </a:r>
          </a:p>
          <a:p>
            <a:pPr marL="292100" indent="-292100">
              <a:buFont typeface="Wingdings 2" charset="0"/>
              <a:buNone/>
            </a:pPr>
            <a:endParaRPr lang="en-US" sz="2300" b="1" dirty="0">
              <a:solidFill>
                <a:srgbClr val="1E0F8B"/>
              </a:solidFill>
              <a:latin typeface="Arial Rounded MT Bold" charset="0"/>
            </a:endParaRPr>
          </a:p>
          <a:p>
            <a:pPr marL="292100" indent="-292100">
              <a:buFont typeface="Wingdings 2" charset="0"/>
              <a:buNone/>
            </a:pPr>
            <a:r>
              <a:rPr lang="en-US" sz="2300" b="1" dirty="0">
                <a:solidFill>
                  <a:srgbClr val="1E0F8B"/>
                </a:solidFill>
                <a:latin typeface="Arial Rounded MT Bold" charset="0"/>
              </a:rPr>
              <a:t>	</a:t>
            </a:r>
            <a:endParaRPr lang="en-US" sz="2300" b="1" dirty="0">
              <a:solidFill>
                <a:srgbClr val="1E0F8B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 Rounded MT Bold" charset="0"/>
            </a:endParaRPr>
          </a:p>
        </p:txBody>
      </p:sp>
      <p:sp>
        <p:nvSpPr>
          <p:cNvPr id="30751" name="Rectangle 31"/>
          <p:cNvSpPr>
            <a:spLocks noChangeArrowheads="1"/>
          </p:cNvSpPr>
          <p:nvPr/>
        </p:nvSpPr>
        <p:spPr bwMode="auto">
          <a:xfrm>
            <a:off x="152400" y="1447800"/>
            <a:ext cx="73914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190500" indent="-190500">
              <a:buFont typeface="Times" charset="0"/>
              <a:buNone/>
            </a:pPr>
            <a:r>
              <a:rPr lang="en-US" sz="2500" b="1" dirty="0">
                <a:solidFill>
                  <a:srgbClr val="1E0F8B"/>
                </a:solidFill>
                <a:latin typeface="Arial"/>
                <a:cs typeface="Arial"/>
              </a:rPr>
              <a:t>2. </a:t>
            </a:r>
            <a:r>
              <a:rPr lang="en-US" sz="2500" b="1" dirty="0" smtClean="0">
                <a:solidFill>
                  <a:srgbClr val="1E0F8B"/>
                </a:solidFill>
                <a:latin typeface="Arial"/>
                <a:cs typeface="Arial"/>
              </a:rPr>
              <a:t>Patient data stored locally and in various </a:t>
            </a:r>
            <a:r>
              <a:rPr lang="en-US" sz="2500" b="1" dirty="0">
                <a:solidFill>
                  <a:srgbClr val="1E0F8B"/>
                </a:solidFill>
                <a:latin typeface="Arial"/>
                <a:cs typeface="Arial"/>
              </a:rPr>
              <a:t>f</a:t>
            </a:r>
            <a:r>
              <a:rPr lang="en-US" sz="2500" b="1" dirty="0" smtClean="0">
                <a:solidFill>
                  <a:srgbClr val="1E0F8B"/>
                </a:solidFill>
                <a:latin typeface="Arial"/>
                <a:cs typeface="Arial"/>
              </a:rPr>
              <a:t>ormats</a:t>
            </a:r>
            <a:r>
              <a:rPr lang="en-US" sz="2000" b="1" dirty="0">
                <a:solidFill>
                  <a:srgbClr val="1E0F8B"/>
                </a:solidFill>
                <a:latin typeface="Arial Rounded MT Bold" charset="0"/>
              </a:rPr>
              <a:t>	</a:t>
            </a:r>
          </a:p>
          <a:p>
            <a:pPr marL="190500" indent="-190500">
              <a:buFont typeface="Times" charset="0"/>
              <a:buNone/>
            </a:pPr>
            <a:r>
              <a:rPr lang="en-US" sz="2000" b="1" dirty="0">
                <a:solidFill>
                  <a:srgbClr val="1E0F8B"/>
                </a:solidFill>
                <a:latin typeface="Arial Rounded MT Bold" charset="0"/>
              </a:rPr>
              <a:t>	</a:t>
            </a:r>
            <a:endParaRPr lang="en-US" sz="2000" b="1" u="sng" dirty="0">
              <a:solidFill>
                <a:srgbClr val="1E0F8B"/>
              </a:solidFill>
              <a:latin typeface="Arial Rounded MT Bold" charset="0"/>
            </a:endParaRPr>
          </a:p>
        </p:txBody>
      </p:sp>
      <p:sp>
        <p:nvSpPr>
          <p:cNvPr id="30766" name="Rectangle 46"/>
          <p:cNvSpPr>
            <a:spLocks noChangeArrowheads="1"/>
          </p:cNvSpPr>
          <p:nvPr/>
        </p:nvSpPr>
        <p:spPr bwMode="auto">
          <a:xfrm>
            <a:off x="304800" y="2438400"/>
            <a:ext cx="4727448" cy="769441"/>
          </a:xfrm>
          <a:prstGeom prst="rect">
            <a:avLst/>
          </a:prstGeom>
          <a:ln w="15875">
            <a:solidFill>
              <a:srgbClr val="574371"/>
            </a:solidFill>
            <a:headEnd type="none" w="sm" len="sm"/>
            <a:tailEnd type="none" w="sm" len="sm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00090"/>
                </a:solidFill>
                <a:latin typeface="Arial"/>
                <a:cs typeface="Arial"/>
              </a:rPr>
              <a:t>SAMPLE SIZE </a:t>
            </a:r>
            <a:r>
              <a:rPr lang="en-US" sz="2200" b="1" dirty="0" smtClean="0">
                <a:solidFill>
                  <a:srgbClr val="000090"/>
                </a:solidFill>
                <a:latin typeface="Arial"/>
                <a:cs typeface="Arial"/>
              </a:rPr>
              <a:t>and</a:t>
            </a:r>
            <a:endParaRPr lang="en-US" sz="2200" b="1" dirty="0">
              <a:solidFill>
                <a:srgbClr val="000090"/>
              </a:solidFill>
              <a:latin typeface="Arial"/>
              <a:cs typeface="Arial"/>
            </a:endParaRPr>
          </a:p>
          <a:p>
            <a:r>
              <a:rPr lang="en-US" sz="2200" b="1" dirty="0">
                <a:solidFill>
                  <a:srgbClr val="000090"/>
                </a:solidFill>
                <a:latin typeface="Arial"/>
                <a:cs typeface="Arial"/>
              </a:rPr>
              <a:t>RESEARCH VALIDITY </a:t>
            </a:r>
            <a:r>
              <a:rPr lang="en-US" sz="2200" b="1" dirty="0" smtClean="0">
                <a:solidFill>
                  <a:srgbClr val="000090"/>
                </a:solidFill>
                <a:latin typeface="Arial"/>
                <a:cs typeface="Arial"/>
              </a:rPr>
              <a:t>PROBLEM</a:t>
            </a:r>
            <a:endParaRPr lang="en-US" sz="2200" b="1" dirty="0">
              <a:solidFill>
                <a:srgbClr val="000090"/>
              </a:solidFill>
              <a:latin typeface="Arial"/>
              <a:cs typeface="Arial"/>
            </a:endParaRPr>
          </a:p>
        </p:txBody>
      </p:sp>
      <p:pic>
        <p:nvPicPr>
          <p:cNvPr id="30767" name="Picture 47" descr="NBSTRN.tiff                                                    01213AC9HD                             BE7B8504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410200"/>
            <a:ext cx="4733375" cy="1038270"/>
          </a:xfrm>
          <a:prstGeom prst="rect">
            <a:avLst/>
          </a:prstGeom>
          <a:noFill/>
          <a:ln>
            <a:solidFill>
              <a:srgbClr val="2E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1" name="Picture 51" descr="sw-horz-w3c.gif                                                01213AC9HD                             BE7B8504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5092700"/>
            <a:ext cx="2667000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9728" y="6665976"/>
            <a:ext cx="237744" cy="192024"/>
          </a:xfrm>
        </p:spPr>
        <p:txBody>
          <a:bodyPr/>
          <a:lstStyle/>
          <a:p>
            <a:pPr>
              <a:defRPr/>
            </a:pPr>
            <a:fld id="{D1E26854-8C85-3A48-B074-7CB503D22FA8}" type="slidenum">
              <a:rPr lang="en-US" sz="800" smtClean="0">
                <a:solidFill>
                  <a:srgbClr val="0000FF"/>
                </a:solidFill>
                <a:latin typeface="Arial"/>
                <a:cs typeface="Arial"/>
              </a:rPr>
              <a:pPr>
                <a:defRPr/>
              </a:pPr>
              <a:t>31</a:t>
            </a:fld>
            <a:endParaRPr lang="en-US" sz="8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04800" y="3429000"/>
            <a:ext cx="4724400" cy="1447800"/>
            <a:chOff x="304800" y="3477987"/>
            <a:chExt cx="4724400" cy="1296300"/>
          </a:xfrm>
        </p:grpSpPr>
        <p:sp>
          <p:nvSpPr>
            <p:cNvPr id="30752" name="Rectangle 32"/>
            <p:cNvSpPr>
              <a:spLocks noChangeArrowheads="1"/>
            </p:cNvSpPr>
            <p:nvPr/>
          </p:nvSpPr>
          <p:spPr bwMode="auto">
            <a:xfrm>
              <a:off x="304800" y="4343400"/>
              <a:ext cx="4724400" cy="430887"/>
            </a:xfrm>
            <a:prstGeom prst="rect">
              <a:avLst/>
            </a:prstGeom>
            <a:ln w="15875">
              <a:solidFill>
                <a:srgbClr val="800080"/>
              </a:solidFill>
              <a:headEnd type="none" w="sm" len="sm"/>
              <a:tailEnd type="none" w="sm" len="sm"/>
            </a:ln>
            <a:ex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>
              <a:noAutofit/>
            </a:bodyPr>
            <a:lstStyle/>
            <a:p>
              <a:r>
                <a:rPr lang="en-US" sz="2200" b="1" dirty="0" smtClean="0">
                  <a:solidFill>
                    <a:srgbClr val="800080"/>
                  </a:solidFill>
                  <a:latin typeface="Arial"/>
                  <a:cs typeface="Arial"/>
                </a:rPr>
                <a:t>SOULTION  = DATA INTEGRATION</a:t>
              </a:r>
              <a:endParaRPr lang="en-US" sz="2200" b="1" dirty="0">
                <a:solidFill>
                  <a:srgbClr val="800080"/>
                </a:solidFill>
                <a:latin typeface="Arial"/>
                <a:cs typeface="Arial"/>
              </a:endParaRPr>
            </a:p>
          </p:txBody>
        </p:sp>
        <p:sp>
          <p:nvSpPr>
            <p:cNvPr id="44" name="AutoShape 7"/>
            <p:cNvSpPr>
              <a:spLocks noChangeArrowheads="1"/>
            </p:cNvSpPr>
            <p:nvPr/>
          </p:nvSpPr>
          <p:spPr bwMode="auto">
            <a:xfrm>
              <a:off x="2459315" y="3477987"/>
              <a:ext cx="283885" cy="639862"/>
            </a:xfrm>
            <a:prstGeom prst="downArrow">
              <a:avLst>
                <a:gd name="adj1" fmla="val 50000"/>
                <a:gd name="adj2" fmla="val 65625"/>
              </a:avLst>
            </a:prstGeom>
            <a:ln w="15875">
              <a:solidFill>
                <a:srgbClr val="800080"/>
              </a:solidFill>
              <a:headEnd type="none" w="sm" len="sm"/>
              <a:tailEnd type="none" w="sm" len="sm"/>
            </a:ln>
            <a:ex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 dirty="0">
                <a:ln>
                  <a:solidFill>
                    <a:schemeClr val="tx2">
                      <a:lumMod val="50000"/>
                    </a:schemeClr>
                  </a:solidFill>
                </a:ln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486400" y="1932212"/>
            <a:ext cx="3581400" cy="3554187"/>
            <a:chOff x="5486400" y="1958903"/>
            <a:chExt cx="3657600" cy="3486121"/>
          </a:xfrm>
        </p:grpSpPr>
        <p:pic>
          <p:nvPicPr>
            <p:cNvPr id="30754" name="Picture 34" descr="Region3_map.tiff                                               01213AC9HD                             BE7B8504: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0" y="2274264"/>
              <a:ext cx="3657600" cy="3170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765" name="Rectangle 45"/>
            <p:cNvSpPr>
              <a:spLocks noChangeArrowheads="1"/>
            </p:cNvSpPr>
            <p:nvPr/>
          </p:nvSpPr>
          <p:spPr bwMode="auto">
            <a:xfrm>
              <a:off x="6168887" y="1958903"/>
              <a:ext cx="19845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190500" indent="-190500" algn="ctr">
                <a:buFont typeface="Times" charset="0"/>
                <a:buNone/>
              </a:pPr>
              <a:r>
                <a:rPr lang="en-US" sz="1350" b="1" dirty="0" smtClean="0">
                  <a:solidFill>
                    <a:srgbClr val="054454"/>
                  </a:solidFill>
                  <a:latin typeface="Arial"/>
                  <a:cs typeface="Arial"/>
                </a:rPr>
                <a:t>US SOUTHEAST </a:t>
              </a:r>
            </a:p>
            <a:p>
              <a:pPr marL="190500" indent="-190500" algn="ctr">
                <a:buFont typeface="Times" charset="0"/>
                <a:buNone/>
              </a:pPr>
              <a:r>
                <a:rPr lang="en-US" sz="1350" b="1" dirty="0" smtClean="0">
                  <a:solidFill>
                    <a:srgbClr val="054454"/>
                  </a:solidFill>
                  <a:latin typeface="Arial"/>
                  <a:cs typeface="Arial"/>
                </a:rPr>
                <a:t>REGION</a:t>
              </a:r>
              <a:endParaRPr lang="en-US" sz="1350" b="1" u="sng" dirty="0">
                <a:solidFill>
                  <a:srgbClr val="054454"/>
                </a:solidFill>
                <a:latin typeface="Arial"/>
                <a:cs typeface="Arial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5771167" y="2465613"/>
              <a:ext cx="2975927" cy="2320157"/>
              <a:chOff x="5771167" y="2465613"/>
              <a:chExt cx="2975927" cy="2320157"/>
            </a:xfrm>
          </p:grpSpPr>
          <p:sp>
            <p:nvSpPr>
              <p:cNvPr id="30756" name="Rectangle 36"/>
              <p:cNvSpPr>
                <a:spLocks noChangeArrowheads="1"/>
              </p:cNvSpPr>
              <p:nvPr/>
            </p:nvSpPr>
            <p:spPr bwMode="auto">
              <a:xfrm>
                <a:off x="6655710" y="2978582"/>
                <a:ext cx="510363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b="1" dirty="0">
                    <a:solidFill>
                      <a:srgbClr val="F7F4DB"/>
                    </a:solidFill>
                    <a:latin typeface="Arial Rounded MT Bold" charset="0"/>
                  </a:rPr>
                  <a:t>3</a:t>
                </a:r>
                <a:endParaRPr lang="en-US" b="1" dirty="0">
                  <a:solidFill>
                    <a:srgbClr val="F7F4DB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Rounded MT Bold" charset="0"/>
                </a:endParaRPr>
              </a:p>
            </p:txBody>
          </p:sp>
          <p:sp>
            <p:nvSpPr>
              <p:cNvPr id="30757" name="Rectangle 37"/>
              <p:cNvSpPr>
                <a:spLocks noChangeArrowheads="1"/>
              </p:cNvSpPr>
              <p:nvPr/>
            </p:nvSpPr>
            <p:spPr bwMode="auto">
              <a:xfrm>
                <a:off x="6934200" y="2536791"/>
                <a:ext cx="510363" cy="362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b="1" dirty="0">
                    <a:solidFill>
                      <a:srgbClr val="F7F4DB"/>
                    </a:solidFill>
                    <a:latin typeface="Arial Rounded MT Bold" charset="0"/>
                  </a:rPr>
                  <a:t>3</a:t>
                </a:r>
                <a:endParaRPr lang="en-US" b="1" dirty="0">
                  <a:solidFill>
                    <a:srgbClr val="F7F4DB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Rounded MT Bold" charset="0"/>
                </a:endParaRPr>
              </a:p>
            </p:txBody>
          </p:sp>
          <p:sp>
            <p:nvSpPr>
              <p:cNvPr id="30758" name="Rectangle 38"/>
              <p:cNvSpPr>
                <a:spLocks noChangeArrowheads="1"/>
              </p:cNvSpPr>
              <p:nvPr/>
            </p:nvSpPr>
            <p:spPr bwMode="auto">
              <a:xfrm>
                <a:off x="6166883" y="3438243"/>
                <a:ext cx="510363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b="1" dirty="0">
                    <a:solidFill>
                      <a:srgbClr val="F7F4DB"/>
                    </a:solidFill>
                    <a:latin typeface="Arial Rounded MT Bold" charset="0"/>
                  </a:rPr>
                  <a:t>1</a:t>
                </a:r>
                <a:endParaRPr lang="en-US" b="1" dirty="0">
                  <a:solidFill>
                    <a:srgbClr val="F7F4DB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Rounded MT Bold" charset="0"/>
                </a:endParaRPr>
              </a:p>
            </p:txBody>
          </p:sp>
          <p:sp>
            <p:nvSpPr>
              <p:cNvPr id="30760" name="Rectangle 40"/>
              <p:cNvSpPr>
                <a:spLocks noChangeArrowheads="1"/>
              </p:cNvSpPr>
              <p:nvPr/>
            </p:nvSpPr>
            <p:spPr bwMode="auto">
              <a:xfrm>
                <a:off x="7675499" y="4334922"/>
                <a:ext cx="510363" cy="362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b="1" dirty="0">
                    <a:solidFill>
                      <a:srgbClr val="F7F4DB"/>
                    </a:solidFill>
                    <a:latin typeface="Arial Rounded MT Bold" charset="0"/>
                  </a:rPr>
                  <a:t>6</a:t>
                </a:r>
                <a:endParaRPr lang="en-US" b="1" dirty="0">
                  <a:solidFill>
                    <a:srgbClr val="F7F4DB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Rounded MT Bold" charset="0"/>
                </a:endParaRPr>
              </a:p>
            </p:txBody>
          </p:sp>
          <p:sp>
            <p:nvSpPr>
              <p:cNvPr id="30761" name="Rectangle 41"/>
              <p:cNvSpPr>
                <a:spLocks noChangeArrowheads="1"/>
              </p:cNvSpPr>
              <p:nvPr/>
            </p:nvSpPr>
            <p:spPr bwMode="auto">
              <a:xfrm>
                <a:off x="7780390" y="2833473"/>
                <a:ext cx="510363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b="1" dirty="0" smtClean="0">
                    <a:solidFill>
                      <a:srgbClr val="F7F4DB"/>
                    </a:solidFill>
                    <a:latin typeface="Arial Rounded MT Bold" charset="0"/>
                  </a:rPr>
                  <a:t>3</a:t>
                </a:r>
                <a:endParaRPr lang="en-US" b="1" dirty="0">
                  <a:solidFill>
                    <a:srgbClr val="F7F4DB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Rounded MT Bold" charset="0"/>
                </a:endParaRPr>
              </a:p>
            </p:txBody>
          </p:sp>
          <p:sp>
            <p:nvSpPr>
              <p:cNvPr id="30762" name="Rectangle 42"/>
              <p:cNvSpPr>
                <a:spLocks noChangeArrowheads="1"/>
              </p:cNvSpPr>
              <p:nvPr/>
            </p:nvSpPr>
            <p:spPr bwMode="auto">
              <a:xfrm>
                <a:off x="6498997" y="4416438"/>
                <a:ext cx="510363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b="1" dirty="0">
                    <a:solidFill>
                      <a:srgbClr val="F7F4DB"/>
                    </a:solidFill>
                    <a:latin typeface="Arial Rounded MT Bold" charset="0"/>
                  </a:rPr>
                  <a:t>0</a:t>
                </a:r>
                <a:endParaRPr lang="en-US" b="1" dirty="0">
                  <a:solidFill>
                    <a:srgbClr val="F7F4DB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Rounded MT Bold" charset="0"/>
                </a:endParaRPr>
              </a:p>
            </p:txBody>
          </p:sp>
          <p:sp>
            <p:nvSpPr>
              <p:cNvPr id="30763" name="Rectangle 43"/>
              <p:cNvSpPr>
                <a:spLocks noChangeArrowheads="1"/>
              </p:cNvSpPr>
              <p:nvPr/>
            </p:nvSpPr>
            <p:spPr bwMode="auto">
              <a:xfrm>
                <a:off x="5771167" y="3764308"/>
                <a:ext cx="510363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b="1" dirty="0">
                    <a:solidFill>
                      <a:srgbClr val="F7F4DB"/>
                    </a:solidFill>
                    <a:latin typeface="Arial Rounded MT Bold" charset="0"/>
                  </a:rPr>
                  <a:t>2</a:t>
                </a:r>
                <a:endParaRPr lang="en-US" b="1" dirty="0">
                  <a:solidFill>
                    <a:srgbClr val="F7F4DB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Rounded MT Bold" charset="0"/>
                </a:endParaRPr>
              </a:p>
            </p:txBody>
          </p:sp>
          <p:sp>
            <p:nvSpPr>
              <p:cNvPr id="30764" name="Rectangle 44"/>
              <p:cNvSpPr>
                <a:spLocks noChangeArrowheads="1"/>
              </p:cNvSpPr>
              <p:nvPr/>
            </p:nvSpPr>
            <p:spPr bwMode="auto">
              <a:xfrm>
                <a:off x="8236731" y="3888739"/>
                <a:ext cx="510363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b="1" dirty="0">
                    <a:solidFill>
                      <a:srgbClr val="F7F4DB"/>
                    </a:solidFill>
                    <a:latin typeface="Arial Rounded MT Bold" charset="0"/>
                  </a:rPr>
                  <a:t>0</a:t>
                </a:r>
                <a:endParaRPr lang="en-US" b="1" dirty="0">
                  <a:solidFill>
                    <a:srgbClr val="F7F4DB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Rounded MT Bold" charset="0"/>
                </a:endParaRPr>
              </a:p>
            </p:txBody>
          </p:sp>
          <p:sp>
            <p:nvSpPr>
              <p:cNvPr id="41" name="Rectangle 41"/>
              <p:cNvSpPr>
                <a:spLocks noChangeArrowheads="1"/>
              </p:cNvSpPr>
              <p:nvPr/>
            </p:nvSpPr>
            <p:spPr bwMode="auto">
              <a:xfrm>
                <a:off x="7300938" y="3427026"/>
                <a:ext cx="510363" cy="3777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b="1" dirty="0" smtClean="0">
                    <a:solidFill>
                      <a:srgbClr val="F7F4DB"/>
                    </a:solidFill>
                    <a:latin typeface="Arial Rounded MT Bold" charset="0"/>
                  </a:rPr>
                  <a:t>5</a:t>
                </a:r>
                <a:endParaRPr lang="en-US" b="1" dirty="0">
                  <a:solidFill>
                    <a:srgbClr val="F7F4DB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Rounded MT Bold" charset="0"/>
                </a:endParaRPr>
              </a:p>
            </p:txBody>
          </p:sp>
          <p:sp>
            <p:nvSpPr>
              <p:cNvPr id="30" name="Rectangle 41"/>
              <p:cNvSpPr>
                <a:spLocks noChangeArrowheads="1"/>
              </p:cNvSpPr>
              <p:nvPr/>
            </p:nvSpPr>
            <p:spPr bwMode="auto">
              <a:xfrm>
                <a:off x="8001000" y="2465613"/>
                <a:ext cx="510363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b="1" dirty="0">
                    <a:solidFill>
                      <a:srgbClr val="F7F4DB"/>
                    </a:solidFill>
                    <a:latin typeface="Arial Rounded MT Bold" charset="0"/>
                  </a:rPr>
                  <a:t>4</a:t>
                </a:r>
                <a:endParaRPr lang="en-US" b="1" dirty="0">
                  <a:solidFill>
                    <a:srgbClr val="F7F4DB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Rounded MT Bold" charset="0"/>
                </a:endParaRPr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5334000" y="5334000"/>
            <a:ext cx="3505200" cy="1066800"/>
            <a:chOff x="5410200" y="5334000"/>
            <a:chExt cx="3200400" cy="1066800"/>
          </a:xfrm>
        </p:grpSpPr>
        <p:sp>
          <p:nvSpPr>
            <p:cNvPr id="30768" name="Rectangle 48"/>
            <p:cNvSpPr>
              <a:spLocks noChangeArrowheads="1"/>
            </p:cNvSpPr>
            <p:nvPr/>
          </p:nvSpPr>
          <p:spPr bwMode="auto">
            <a:xfrm>
              <a:off x="5410200" y="5939879"/>
              <a:ext cx="1554604" cy="40011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rgbClr val="520053"/>
                  </a:solidFill>
                  <a:latin typeface="Arial"/>
                  <a:cs typeface="Arial"/>
                </a:rPr>
                <a:t>backed by</a:t>
              </a:r>
              <a:r>
                <a:rPr lang="en-US" sz="1900" b="1" dirty="0">
                  <a:solidFill>
                    <a:srgbClr val="520053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Rounded MT Bold" charset="0"/>
                </a:rPr>
                <a:t> </a:t>
              </a:r>
            </a:p>
          </p:txBody>
        </p:sp>
        <p:pic>
          <p:nvPicPr>
            <p:cNvPr id="30769" name="Picture 49" descr="&#10;MySQL.tiff                                                     01213AC9HD                             BE7B8504: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5600" y="5334000"/>
              <a:ext cx="1905000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" name="Picture 33" descr="Logo01_DarkBlueAcronym.png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530" y="6560427"/>
            <a:ext cx="700851" cy="2667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0" grpId="0"/>
      <p:bldP spid="30751" grpId="0"/>
      <p:bldP spid="3076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76200" y="137890"/>
            <a:ext cx="79248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sz="2500" b="1" u="sng" dirty="0" smtClean="0">
                <a:solidFill>
                  <a:srgbClr val="070166"/>
                </a:solidFill>
                <a:latin typeface="Arial"/>
                <a:cs typeface="Arial"/>
              </a:rPr>
              <a:t>Our Solution: </a:t>
            </a:r>
            <a:br>
              <a:rPr lang="en-US" sz="2500" b="1" u="sng" dirty="0" smtClean="0">
                <a:solidFill>
                  <a:srgbClr val="070166"/>
                </a:solidFill>
                <a:latin typeface="Arial"/>
                <a:cs typeface="Arial"/>
              </a:rPr>
            </a:br>
            <a:r>
              <a:rPr lang="en-US" sz="2500" b="1" u="sng" dirty="0" smtClean="0">
                <a:solidFill>
                  <a:srgbClr val="070166"/>
                </a:solidFill>
                <a:latin typeface="Arial"/>
                <a:cs typeface="Arial"/>
              </a:rPr>
              <a:t>The Newborn Screening </a:t>
            </a:r>
            <a:r>
              <a:rPr lang="en-US" sz="2500" b="1" u="sng" dirty="0">
                <a:solidFill>
                  <a:srgbClr val="070166"/>
                </a:solidFill>
                <a:latin typeface="Arial"/>
                <a:cs typeface="Arial"/>
              </a:rPr>
              <a:t>Follow-up </a:t>
            </a:r>
            <a:r>
              <a:rPr lang="en-US" sz="2500" b="1" u="sng" dirty="0" smtClean="0">
                <a:solidFill>
                  <a:srgbClr val="070166"/>
                </a:solidFill>
                <a:latin typeface="Arial"/>
                <a:cs typeface="Arial"/>
              </a:rPr>
              <a:t>Data </a:t>
            </a:r>
            <a:r>
              <a:rPr lang="en-US" sz="2500" b="1" u="sng" dirty="0">
                <a:solidFill>
                  <a:srgbClr val="070166"/>
                </a:solidFill>
                <a:latin typeface="Arial"/>
                <a:cs typeface="Arial"/>
              </a:rPr>
              <a:t>Integration </a:t>
            </a:r>
            <a:r>
              <a:rPr lang="en-US" sz="2500" b="1" u="sng" dirty="0" smtClean="0">
                <a:solidFill>
                  <a:srgbClr val="070166"/>
                </a:solidFill>
                <a:latin typeface="Arial"/>
                <a:cs typeface="Arial"/>
              </a:rPr>
              <a:t>Collaborative</a:t>
            </a:r>
            <a:endParaRPr lang="en-US" sz="2500" b="1" u="sng" dirty="0"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9728" y="6665976"/>
            <a:ext cx="237744" cy="192024"/>
          </a:xfrm>
        </p:spPr>
        <p:txBody>
          <a:bodyPr/>
          <a:lstStyle/>
          <a:p>
            <a:pPr>
              <a:defRPr/>
            </a:pPr>
            <a:fld id="{D1E26854-8C85-3A48-B074-7CB503D22FA8}" type="slidenum">
              <a:rPr lang="en-US" sz="800" smtClean="0">
                <a:solidFill>
                  <a:srgbClr val="0000FF"/>
                </a:solidFill>
                <a:latin typeface="Arial"/>
                <a:cs typeface="Arial"/>
              </a:rPr>
              <a:pPr>
                <a:defRPr/>
              </a:pPr>
              <a:t>32</a:t>
            </a:fld>
            <a:endParaRPr lang="en-US" sz="8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pic>
        <p:nvPicPr>
          <p:cNvPr id="11" name="Picture 10" descr="Logo01_DarkBlueAcrony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530" y="6560427"/>
            <a:ext cx="700851" cy="266776"/>
          </a:xfrm>
          <a:prstGeom prst="rect">
            <a:avLst/>
          </a:prstGeom>
        </p:spPr>
      </p:pic>
      <p:pic>
        <p:nvPicPr>
          <p:cNvPr id="12" name="Picture 11" descr="Logo01_DarkBlueAcrony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349" y="48987"/>
            <a:ext cx="1615251" cy="6096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298448" y="1371600"/>
            <a:ext cx="6931152" cy="5257800"/>
            <a:chOff x="1298448" y="1371600"/>
            <a:chExt cx="6931152" cy="5257800"/>
          </a:xfrm>
        </p:grpSpPr>
        <p:pic>
          <p:nvPicPr>
            <p:cNvPr id="3" name="Picture 2" descr="00NBSDC_flow_WEB-NBSTRN-BLUE-corr.jpg"/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8448" y="1371600"/>
              <a:ext cx="6931152" cy="4782312"/>
            </a:xfrm>
            <a:prstGeom prst="rect">
              <a:avLst/>
            </a:prstGeom>
          </p:spPr>
        </p:pic>
        <p:sp>
          <p:nvSpPr>
            <p:cNvPr id="31750" name="Rectangle 6"/>
            <p:cNvSpPr>
              <a:spLocks noChangeArrowheads="1"/>
            </p:cNvSpPr>
            <p:nvPr/>
          </p:nvSpPr>
          <p:spPr bwMode="auto">
            <a:xfrm>
              <a:off x="3590471" y="6262687"/>
              <a:ext cx="23241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sz="1900" b="1" dirty="0">
                  <a:solidFill>
                    <a:srgbClr val="070166"/>
                  </a:solidFill>
                  <a:latin typeface="Arial"/>
                  <a:cs typeface="Arial"/>
                </a:rPr>
                <a:t>https:/</a:t>
              </a:r>
              <a:r>
                <a:rPr lang="en-US" sz="1900" b="1" dirty="0" smtClean="0">
                  <a:solidFill>
                    <a:srgbClr val="070166"/>
                  </a:solidFill>
                  <a:latin typeface="Arial"/>
                  <a:cs typeface="Arial"/>
                </a:rPr>
                <a:t>/</a:t>
              </a:r>
              <a:r>
                <a:rPr lang="en-US" sz="1900" b="1" noProof="1" smtClean="0">
                  <a:solidFill>
                    <a:srgbClr val="070166"/>
                  </a:solidFill>
                  <a:latin typeface="Arial"/>
                  <a:cs typeface="Arial"/>
                </a:rPr>
                <a:t>nbsdc.org</a:t>
              </a:r>
              <a:endParaRPr lang="en-US" sz="1900" b="1" noProof="1">
                <a:latin typeface="Arial"/>
                <a:cs typeface="Arial"/>
              </a:endParaRPr>
            </a:p>
          </p:txBody>
        </p:sp>
      </p:grpSp>
      <p:pic>
        <p:nvPicPr>
          <p:cNvPr id="8" name="Picture 7" descr="00NBSDC_flow_WEB-NBSTRN-RED-corr.jp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" y="1371600"/>
            <a:ext cx="6931152" cy="47823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52400" y="-36284"/>
            <a:ext cx="8077200" cy="116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sz="2800" b="1" u="sng" dirty="0" smtClean="0">
                <a:solidFill>
                  <a:srgbClr val="070166"/>
                </a:solidFill>
                <a:latin typeface="Arial Rounded MT Bold" charset="0"/>
              </a:rPr>
              <a:t> </a:t>
            </a:r>
            <a:r>
              <a:rPr lang="en-US" sz="2600" b="1" u="sng" dirty="0" smtClean="0">
                <a:solidFill>
                  <a:srgbClr val="070166"/>
                </a:solidFill>
                <a:latin typeface="Arial Rounded MT Bold" charset="0"/>
              </a:rPr>
              <a:t/>
            </a:r>
            <a:br>
              <a:rPr lang="en-US" sz="2600" b="1" u="sng" dirty="0" smtClean="0">
                <a:solidFill>
                  <a:srgbClr val="070166"/>
                </a:solidFill>
                <a:latin typeface="Arial Rounded MT Bold" charset="0"/>
              </a:rPr>
            </a:br>
            <a:r>
              <a:rPr lang="en-US" sz="2400" b="1" u="sng" dirty="0" smtClean="0">
                <a:solidFill>
                  <a:srgbClr val="000053"/>
                </a:solidFill>
                <a:latin typeface="Arial"/>
                <a:cs typeface="Arial"/>
              </a:rPr>
              <a:t>The </a:t>
            </a:r>
            <a:r>
              <a:rPr lang="en-US" sz="2400" b="1" u="sng" dirty="0">
                <a:solidFill>
                  <a:srgbClr val="000053"/>
                </a:solidFill>
                <a:latin typeface="Arial"/>
                <a:cs typeface="Arial"/>
              </a:rPr>
              <a:t>Ontology for Newborn Screening Follow-up and Translational Research</a:t>
            </a:r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228600" y="1524000"/>
            <a:ext cx="518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292100" indent="-292100">
              <a:buFont typeface="Wingdings 2" charset="0"/>
              <a:buNone/>
            </a:pPr>
            <a:r>
              <a:rPr lang="en-US" sz="2200" b="1" dirty="0">
                <a:solidFill>
                  <a:srgbClr val="1E0F8B"/>
                </a:solidFill>
                <a:latin typeface="Arial Rounded MT Bold" charset="0"/>
                <a:sym typeface="Wingdings 2" charset="0"/>
              </a:rPr>
              <a:t></a:t>
            </a:r>
            <a:r>
              <a:rPr lang="en-US" sz="2200" b="1" dirty="0">
                <a:solidFill>
                  <a:srgbClr val="1E0F8B"/>
                </a:solidFill>
                <a:latin typeface="Arial Rounded MT Bold" charset="0"/>
              </a:rPr>
              <a:t> </a:t>
            </a:r>
            <a:r>
              <a:rPr lang="en-US" sz="2300" b="1" u="sng" dirty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A</a:t>
            </a:r>
            <a:r>
              <a:rPr lang="en-US" sz="2300" b="1" u="sng" dirty="0" smtClean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pplication </a:t>
            </a:r>
            <a:r>
              <a:rPr lang="en-US" sz="2300" b="1" u="sng" dirty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ontology</a:t>
            </a:r>
            <a:r>
              <a:rPr lang="en-US" sz="2300" b="1" dirty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 </a:t>
            </a:r>
            <a:r>
              <a:rPr lang="en-US" sz="2200" b="1" dirty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 Rounded MT Bold" charset="0"/>
              </a:rPr>
              <a:t> </a:t>
            </a:r>
            <a:r>
              <a:rPr lang="en-US" sz="1300" b="1" dirty="0" smtClean="0">
                <a:solidFill>
                  <a:srgbClr val="1E0F8B"/>
                </a:solidFill>
                <a:latin typeface="Arial"/>
                <a:cs typeface="Arial"/>
              </a:rPr>
              <a:t>(currently 1852 classes)</a:t>
            </a:r>
            <a:endParaRPr lang="en-US" sz="1300" b="1" dirty="0">
              <a:solidFill>
                <a:srgbClr val="1E0F8B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9728" y="6665976"/>
            <a:ext cx="237744" cy="192024"/>
          </a:xfrm>
        </p:spPr>
        <p:txBody>
          <a:bodyPr/>
          <a:lstStyle/>
          <a:p>
            <a:pPr>
              <a:defRPr/>
            </a:pPr>
            <a:fld id="{D1E26854-8C85-3A48-B074-7CB503D22FA8}" type="slidenum">
              <a:rPr lang="en-US" sz="800" smtClean="0">
                <a:solidFill>
                  <a:srgbClr val="0000FF"/>
                </a:solidFill>
                <a:latin typeface="Arial"/>
                <a:cs typeface="Arial"/>
              </a:rPr>
              <a:pPr>
                <a:defRPr/>
              </a:pPr>
              <a:t>33</a:t>
            </a:fld>
            <a:endParaRPr lang="en-US" sz="8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228600" y="4953000"/>
            <a:ext cx="81534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292100" indent="-292100">
              <a:buFont typeface="Wingdings 2" charset="0"/>
              <a:buNone/>
            </a:pPr>
            <a:r>
              <a:rPr lang="en-US" sz="2400" b="1" dirty="0">
                <a:solidFill>
                  <a:srgbClr val="1E0F8B"/>
                </a:solidFill>
                <a:latin typeface="Arial"/>
                <a:cs typeface="Arial"/>
                <a:sym typeface="Wingdings 2" charset="0"/>
              </a:rPr>
              <a:t></a:t>
            </a:r>
            <a:r>
              <a:rPr lang="en-US" sz="2400" b="1" u="sng" dirty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 Domain</a:t>
            </a:r>
            <a:r>
              <a:rPr lang="en-US" sz="2400" b="1" dirty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: </a:t>
            </a:r>
            <a:r>
              <a:rPr lang="en-US" sz="2400" b="1" dirty="0" smtClean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Complex - Reflects the reality </a:t>
            </a:r>
            <a:r>
              <a:rPr lang="en-US" sz="2400" b="1" dirty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of NBS follow-up</a:t>
            </a:r>
          </a:p>
          <a:p>
            <a:pPr marL="292100" indent="-292100">
              <a:buFont typeface="Wingdings 2" charset="0"/>
              <a:buNone/>
            </a:pPr>
            <a:r>
              <a:rPr lang="en-US" sz="2000" b="1" dirty="0">
                <a:solidFill>
                  <a:srgbClr val="1E0F8B"/>
                </a:solidFill>
                <a:latin typeface="Arial Rounded MT Bold" charset="0"/>
              </a:rPr>
              <a:t> </a:t>
            </a:r>
            <a:r>
              <a:rPr lang="en-US" sz="2000" b="1" dirty="0" smtClean="0">
                <a:solidFill>
                  <a:srgbClr val="1E0F8B"/>
                </a:solidFill>
                <a:latin typeface="Arial Rounded MT Bold" charset="0"/>
              </a:rPr>
              <a:t>	</a:t>
            </a:r>
            <a:r>
              <a:rPr lang="en-US" sz="2100" b="1" dirty="0" smtClean="0">
                <a:solidFill>
                  <a:srgbClr val="1E0F8B"/>
                </a:solidFill>
                <a:latin typeface="Arial"/>
                <a:cs typeface="Arial"/>
              </a:rPr>
              <a:t>  </a:t>
            </a:r>
            <a:r>
              <a:rPr lang="en-US" sz="2100" b="1" dirty="0" smtClean="0">
                <a:solidFill>
                  <a:srgbClr val="1E0F8B"/>
                </a:solidFill>
                <a:latin typeface="Arial"/>
                <a:cs typeface="Arial"/>
                <a:sym typeface="Wingdings 2" charset="0"/>
              </a:rPr>
              <a:t> </a:t>
            </a:r>
            <a:r>
              <a:rPr lang="en-US" sz="2100" b="1" dirty="0">
                <a:solidFill>
                  <a:srgbClr val="1E0F8B"/>
                </a:solidFill>
                <a:latin typeface="Arial"/>
                <a:cs typeface="Arial"/>
              </a:rPr>
              <a:t>Data </a:t>
            </a:r>
            <a:r>
              <a:rPr lang="en-US" sz="2100" b="1" dirty="0" smtClean="0">
                <a:solidFill>
                  <a:srgbClr val="1E0F8B"/>
                </a:solidFill>
                <a:latin typeface="Arial"/>
                <a:cs typeface="Arial"/>
              </a:rPr>
              <a:t>entities</a:t>
            </a:r>
            <a:endParaRPr lang="en-US" sz="2100" b="1" dirty="0">
              <a:solidFill>
                <a:srgbClr val="1E0F8B"/>
              </a:solidFill>
              <a:latin typeface="Arial"/>
              <a:cs typeface="Arial"/>
            </a:endParaRPr>
          </a:p>
          <a:p>
            <a:pPr marL="292100" indent="-292100">
              <a:buFont typeface="Wingdings 2" charset="0"/>
              <a:buNone/>
            </a:pPr>
            <a:r>
              <a:rPr lang="en-US" sz="2100" b="1" dirty="0">
                <a:solidFill>
                  <a:srgbClr val="1E0F8B"/>
                </a:solidFill>
                <a:latin typeface="Arial"/>
                <a:cs typeface="Arial"/>
              </a:rPr>
              <a:t> </a:t>
            </a:r>
            <a:r>
              <a:rPr lang="en-US" sz="2100" b="1" dirty="0" smtClean="0">
                <a:solidFill>
                  <a:srgbClr val="1E0F8B"/>
                </a:solidFill>
                <a:latin typeface="Arial"/>
                <a:cs typeface="Arial"/>
              </a:rPr>
              <a:t>	  </a:t>
            </a:r>
            <a:r>
              <a:rPr lang="en-US" sz="2100" b="1" dirty="0" smtClean="0">
                <a:solidFill>
                  <a:srgbClr val="1E0F8B"/>
                </a:solidFill>
                <a:latin typeface="Arial"/>
                <a:cs typeface="Arial"/>
                <a:sym typeface="Wingdings 2" charset="0"/>
              </a:rPr>
              <a:t> </a:t>
            </a:r>
            <a:r>
              <a:rPr lang="en-US" sz="2100" b="1" dirty="0">
                <a:solidFill>
                  <a:srgbClr val="1E0F8B"/>
                </a:solidFill>
                <a:latin typeface="Arial"/>
                <a:cs typeface="Arial"/>
              </a:rPr>
              <a:t>Processes 		</a:t>
            </a:r>
          </a:p>
          <a:p>
            <a:pPr marL="292100" indent="-292100">
              <a:buFont typeface="Wingdings 2" charset="0"/>
              <a:buNone/>
            </a:pPr>
            <a:r>
              <a:rPr lang="en-US" sz="2100" b="1" dirty="0">
                <a:solidFill>
                  <a:srgbClr val="1E0F8B"/>
                </a:solidFill>
                <a:latin typeface="Arial"/>
                <a:cs typeface="Arial"/>
              </a:rPr>
              <a:t> </a:t>
            </a:r>
            <a:r>
              <a:rPr lang="en-US" sz="2100" b="1" dirty="0" smtClean="0">
                <a:solidFill>
                  <a:srgbClr val="1E0F8B"/>
                </a:solidFill>
                <a:latin typeface="Arial"/>
                <a:cs typeface="Arial"/>
              </a:rPr>
              <a:t>	  </a:t>
            </a:r>
            <a:r>
              <a:rPr lang="en-US" sz="2100" b="1" dirty="0" smtClean="0">
                <a:solidFill>
                  <a:srgbClr val="1E0F8B"/>
                </a:solidFill>
                <a:latin typeface="Arial"/>
                <a:cs typeface="Arial"/>
                <a:sym typeface="Wingdings 2" charset="0"/>
              </a:rPr>
              <a:t> </a:t>
            </a:r>
            <a:r>
              <a:rPr lang="en-US" sz="2100" b="1" dirty="0">
                <a:solidFill>
                  <a:srgbClr val="1E0F8B"/>
                </a:solidFill>
                <a:latin typeface="Arial"/>
                <a:cs typeface="Arial"/>
              </a:rPr>
              <a:t>Agents/Process participants </a:t>
            </a:r>
          </a:p>
        </p:txBody>
      </p:sp>
      <p:pic>
        <p:nvPicPr>
          <p:cNvPr id="4" name="Picture 3" descr="00OntoDomain graph-RED-Ov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939806"/>
            <a:ext cx="3581400" cy="2971800"/>
          </a:xfrm>
          <a:prstGeom prst="rect">
            <a:avLst/>
          </a:prstGeom>
        </p:spPr>
      </p:pic>
      <p:pic>
        <p:nvPicPr>
          <p:cNvPr id="11" name="Picture 10" descr="Logo01_DarkBlueAcrony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530" y="6560427"/>
            <a:ext cx="700851" cy="26677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28600" y="2514600"/>
            <a:ext cx="8686800" cy="2209800"/>
            <a:chOff x="228600" y="2514600"/>
            <a:chExt cx="8686800" cy="2209800"/>
          </a:xfrm>
        </p:grpSpPr>
        <p:sp>
          <p:nvSpPr>
            <p:cNvPr id="10245" name="Rectangle 5"/>
            <p:cNvSpPr>
              <a:spLocks noChangeArrowheads="1"/>
            </p:cNvSpPr>
            <p:nvPr/>
          </p:nvSpPr>
          <p:spPr bwMode="auto">
            <a:xfrm>
              <a:off x="228600" y="2514600"/>
              <a:ext cx="8686800" cy="2209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292100" indent="-292100">
                <a:buFont typeface="Wingdings 2" charset="0"/>
                <a:buNone/>
              </a:pPr>
              <a:r>
                <a:rPr lang="en-US" sz="2200" b="1" dirty="0">
                  <a:solidFill>
                    <a:srgbClr val="1E0F8B"/>
                  </a:solidFill>
                  <a:latin typeface="Arial Rounded MT Bold" charset="0"/>
                  <a:sym typeface="Wingdings 2" charset="0"/>
                </a:rPr>
                <a:t></a:t>
              </a:r>
              <a:r>
                <a:rPr lang="en-US" sz="2200" b="1" dirty="0">
                  <a:solidFill>
                    <a:srgbClr val="1E0F8B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Rounded MT Bold" charset="0"/>
                </a:rPr>
                <a:t> </a:t>
              </a:r>
              <a:r>
                <a:rPr lang="en-US" sz="2400" b="1" u="sng" dirty="0">
                  <a:solidFill>
                    <a:srgbClr val="1E0F8B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rial"/>
                  <a:cs typeface="Arial"/>
                </a:rPr>
                <a:t>Built by following</a:t>
              </a:r>
              <a:endParaRPr lang="en-US" sz="2400" b="1" dirty="0">
                <a:solidFill>
                  <a:srgbClr val="1E0F8B"/>
                </a:solidFill>
                <a:latin typeface="Arial"/>
                <a:cs typeface="Arial"/>
              </a:endParaRPr>
            </a:p>
            <a:p>
              <a:pPr marL="825500" lvl="1" indent="-342900">
                <a:buFont typeface="Wingdings 2" charset="0"/>
                <a:buNone/>
              </a:pPr>
              <a:r>
                <a:rPr lang="en-US" sz="2100" b="1" dirty="0">
                  <a:solidFill>
                    <a:srgbClr val="1E0F8B"/>
                  </a:solidFill>
                  <a:latin typeface="Arial"/>
                  <a:cs typeface="Arial"/>
                  <a:sym typeface="Wingdings 2" charset="0"/>
                </a:rPr>
                <a:t> </a:t>
              </a:r>
              <a:r>
                <a:rPr lang="en-US" sz="2100" b="1" dirty="0">
                  <a:solidFill>
                    <a:srgbClr val="1E0F8B"/>
                  </a:solidFill>
                  <a:latin typeface="Arial"/>
                  <a:cs typeface="Arial"/>
                </a:rPr>
                <a:t>Top-down bottom-up methodology</a:t>
              </a:r>
            </a:p>
            <a:p>
              <a:pPr marL="825500" lvl="1" indent="-342900">
                <a:buFont typeface="Wingdings 2" charset="0"/>
                <a:buNone/>
              </a:pPr>
              <a:r>
                <a:rPr lang="en-US" sz="2100" b="1" dirty="0">
                  <a:solidFill>
                    <a:srgbClr val="1E0F8B"/>
                  </a:solidFill>
                  <a:latin typeface="Arial"/>
                  <a:cs typeface="Arial"/>
                  <a:sym typeface="Wingdings 2" charset="0"/>
                </a:rPr>
                <a:t> </a:t>
              </a:r>
              <a:r>
                <a:rPr lang="en-US" sz="2100" b="1" dirty="0">
                  <a:solidFill>
                    <a:srgbClr val="1E0F8B"/>
                  </a:solidFill>
                  <a:latin typeface="Arial"/>
                  <a:cs typeface="Arial"/>
                </a:rPr>
                <a:t>OBO Foundry best practices:</a:t>
              </a:r>
            </a:p>
            <a:p>
              <a:pPr marL="822960" lvl="1" indent="-342900">
                <a:spcAft>
                  <a:spcPts val="0"/>
                </a:spcAft>
                <a:buFont typeface="Wingdings 2" charset="0"/>
                <a:buNone/>
              </a:pPr>
              <a:r>
                <a:rPr lang="en-US" b="1" dirty="0">
                  <a:solidFill>
                    <a:srgbClr val="1E0F8B"/>
                  </a:solidFill>
                  <a:latin typeface="Arial"/>
                  <a:cs typeface="Arial"/>
                </a:rPr>
                <a:t>		         </a:t>
              </a:r>
              <a:r>
                <a:rPr lang="en-US" sz="2000" b="1" dirty="0" smtClean="0">
                  <a:solidFill>
                    <a:srgbClr val="1E0F8B"/>
                  </a:solidFill>
                  <a:latin typeface="Arial"/>
                  <a:cs typeface="Arial"/>
                </a:rPr>
                <a:t>BFO2  </a:t>
              </a:r>
              <a:endParaRPr lang="en-US" sz="2000" b="1" dirty="0">
                <a:solidFill>
                  <a:srgbClr val="1E0F8B"/>
                </a:solidFill>
                <a:latin typeface="Arial"/>
                <a:cs typeface="Arial"/>
              </a:endParaRPr>
            </a:p>
            <a:p>
              <a:pPr marL="822960" lvl="1" indent="-342900">
                <a:spcAft>
                  <a:spcPts val="0"/>
                </a:spcAft>
                <a:buFont typeface="Wingdings 2" charset="0"/>
                <a:buNone/>
              </a:pPr>
              <a:r>
                <a:rPr lang="en-US" sz="2000" b="1" dirty="0">
                  <a:solidFill>
                    <a:srgbClr val="1E0F8B"/>
                  </a:solidFill>
                  <a:latin typeface="Arial"/>
                  <a:cs typeface="Arial"/>
                </a:rPr>
                <a:t>	         </a:t>
              </a:r>
              <a:r>
                <a:rPr lang="en-US" sz="1900" b="1" dirty="0" smtClean="0">
                  <a:solidFill>
                    <a:srgbClr val="1E0F8B"/>
                  </a:solidFill>
                  <a:latin typeface="Arial"/>
                  <a:cs typeface="Arial"/>
                </a:rPr>
                <a:t>MIREOT </a:t>
              </a:r>
              <a:r>
                <a:rPr lang="en-US" sz="1900" b="1" dirty="0">
                  <a:solidFill>
                    <a:srgbClr val="1E0F8B"/>
                  </a:solidFill>
                  <a:latin typeface="Arial"/>
                  <a:cs typeface="Arial"/>
                </a:rPr>
                <a:t>(OBI, IAO, GO, PR, OGMS, </a:t>
              </a:r>
              <a:r>
                <a:rPr lang="en-US" sz="1900" b="1" dirty="0" err="1">
                  <a:solidFill>
                    <a:srgbClr val="1E0F8B"/>
                  </a:solidFill>
                  <a:latin typeface="Arial"/>
                  <a:cs typeface="Arial"/>
                </a:rPr>
                <a:t>ChEBI</a:t>
              </a:r>
              <a:r>
                <a:rPr lang="en-US" sz="1900" b="1" dirty="0">
                  <a:solidFill>
                    <a:srgbClr val="1E0F8B"/>
                  </a:solidFill>
                  <a:latin typeface="Arial"/>
                  <a:cs typeface="Arial"/>
                </a:rPr>
                <a:t>, PATO, CL, FMA...</a:t>
              </a:r>
              <a:r>
                <a:rPr lang="en-US" sz="1900" b="1" dirty="0" smtClean="0">
                  <a:solidFill>
                    <a:srgbClr val="1E0F8B"/>
                  </a:solidFill>
                  <a:latin typeface="Arial"/>
                  <a:cs typeface="Arial"/>
                </a:rPr>
                <a:t>)</a:t>
              </a:r>
              <a:endParaRPr lang="en-US" sz="2000" b="1" dirty="0">
                <a:solidFill>
                  <a:srgbClr val="1E0F8B"/>
                </a:solidFill>
                <a:latin typeface="Arial"/>
                <a:cs typeface="Arial"/>
              </a:endParaRPr>
            </a:p>
            <a:p>
              <a:pPr marL="482600" lvl="1"/>
              <a:r>
                <a:rPr lang="en-US" sz="2100" b="1" dirty="0" smtClean="0">
                  <a:solidFill>
                    <a:srgbClr val="1E0F8B"/>
                  </a:solidFill>
                  <a:latin typeface="Arial"/>
                  <a:cs typeface="Arial"/>
                  <a:sym typeface="Wingdings 2" charset="0"/>
                </a:rPr>
                <a:t> </a:t>
              </a:r>
              <a:r>
                <a:rPr lang="en-US" sz="2100" b="1" dirty="0" smtClean="0">
                  <a:solidFill>
                    <a:srgbClr val="1E0F8B"/>
                  </a:solidFill>
                  <a:latin typeface="Arial"/>
                  <a:cs typeface="Arial"/>
                </a:rPr>
                <a:t>Ontological </a:t>
              </a:r>
              <a:r>
                <a:rPr lang="en-US" sz="2100" b="1" dirty="0">
                  <a:solidFill>
                    <a:srgbClr val="1E0F8B"/>
                  </a:solidFill>
                  <a:latin typeface="Arial"/>
                  <a:cs typeface="Arial"/>
                </a:rPr>
                <a:t>realism </a:t>
              </a:r>
            </a:p>
          </p:txBody>
        </p:sp>
        <p:pic>
          <p:nvPicPr>
            <p:cNvPr id="10246" name="Picture 6" descr="BFOinside.tiff                                                 01213AC9HD                             BE7B8504: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799" y="3519712"/>
              <a:ext cx="664283" cy="595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-988786" y="34471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13" descr="ONSTR-NBSDClogoEmbed_sansCol.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79832"/>
            <a:ext cx="1761675" cy="38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4" grpId="0"/>
      <p:bldP spid="1024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28600" y="76200"/>
            <a:ext cx="8153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sz="2700" b="1" u="sng" dirty="0" smtClean="0">
                <a:solidFill>
                  <a:srgbClr val="330066"/>
                </a:solidFill>
                <a:latin typeface="Arial"/>
                <a:cs typeface="Arial"/>
              </a:rPr>
              <a:t>Etiology of </a:t>
            </a:r>
            <a:r>
              <a:rPr lang="en-US" sz="2700" b="1" u="sng" dirty="0" err="1" smtClean="0">
                <a:solidFill>
                  <a:srgbClr val="330066"/>
                </a:solidFill>
                <a:latin typeface="Arial"/>
                <a:cs typeface="Arial"/>
              </a:rPr>
              <a:t>HyperPhenylalaninemia</a:t>
            </a:r>
            <a:r>
              <a:rPr lang="en-US" sz="2700" b="1" u="sng" dirty="0" smtClean="0">
                <a:solidFill>
                  <a:srgbClr val="330066"/>
                </a:solidFill>
                <a:latin typeface="Arial"/>
                <a:cs typeface="Arial"/>
              </a:rPr>
              <a:t> (</a:t>
            </a:r>
            <a:r>
              <a:rPr lang="en-US" sz="2700" b="1" u="sng" dirty="0" err="1" smtClean="0">
                <a:solidFill>
                  <a:srgbClr val="330066"/>
                </a:solidFill>
                <a:latin typeface="Arial"/>
                <a:cs typeface="Arial"/>
              </a:rPr>
              <a:t>a.k.a</a:t>
            </a:r>
            <a:r>
              <a:rPr lang="en-US" sz="2700" b="1" u="sng" dirty="0" smtClean="0">
                <a:solidFill>
                  <a:srgbClr val="330066"/>
                </a:solidFill>
                <a:latin typeface="Arial"/>
                <a:cs typeface="Arial"/>
              </a:rPr>
              <a:t> PKU)</a:t>
            </a:r>
            <a:r>
              <a:rPr lang="en-US" sz="2600" b="1" u="sng" dirty="0" smtClean="0">
                <a:solidFill>
                  <a:srgbClr val="330066"/>
                </a:solidFill>
                <a:latin typeface="Arial Rounded MT Bold" charset="0"/>
              </a:rPr>
              <a:t/>
            </a:r>
            <a:br>
              <a:rPr lang="en-US" sz="2600" b="1" u="sng" dirty="0" smtClean="0">
                <a:solidFill>
                  <a:srgbClr val="330066"/>
                </a:solidFill>
                <a:latin typeface="Arial Rounded MT Bold" charset="0"/>
              </a:rPr>
            </a:br>
            <a:r>
              <a:rPr lang="en-US" sz="1600" b="1" u="sng" dirty="0" smtClean="0">
                <a:solidFill>
                  <a:srgbClr val="330066"/>
                </a:solidFill>
                <a:latin typeface="Arial"/>
                <a:cs typeface="Arial"/>
              </a:rPr>
              <a:t>(As an example applicable to all </a:t>
            </a:r>
            <a:r>
              <a:rPr lang="en-US" sz="1600" b="1" u="sng" dirty="0">
                <a:solidFill>
                  <a:srgbClr val="330066"/>
                </a:solidFill>
                <a:latin typeface="Arial"/>
                <a:cs typeface="Arial"/>
              </a:rPr>
              <a:t>IMDs)</a:t>
            </a:r>
            <a:endParaRPr lang="en-US" sz="1600" b="1" u="sng" dirty="0">
              <a:solidFill>
                <a:srgbClr val="070166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9728" y="6665976"/>
            <a:ext cx="237744" cy="192024"/>
          </a:xfrm>
        </p:spPr>
        <p:txBody>
          <a:bodyPr/>
          <a:lstStyle/>
          <a:p>
            <a:pPr>
              <a:defRPr/>
            </a:pPr>
            <a:fld id="{D1E26854-8C85-3A48-B074-7CB503D22FA8}" type="slidenum">
              <a:rPr lang="en-US" sz="800" smtClean="0">
                <a:solidFill>
                  <a:srgbClr val="0000FF"/>
                </a:solidFill>
                <a:latin typeface="Arial"/>
                <a:cs typeface="Arial"/>
              </a:rPr>
              <a:pPr>
                <a:defRPr/>
              </a:pPr>
              <a:t>34</a:t>
            </a:fld>
            <a:endParaRPr lang="en-US" sz="8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pic>
        <p:nvPicPr>
          <p:cNvPr id="17" name="Picture 10" descr="00Phe-to-Tyr.jpg                                               0121D335HD                             BE7B8504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635" y="1143000"/>
            <a:ext cx="344556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5943600" y="743858"/>
            <a:ext cx="3200400" cy="5733142"/>
            <a:chOff x="5943600" y="743858"/>
            <a:chExt cx="3200400" cy="5733142"/>
          </a:xfrm>
        </p:grpSpPr>
        <p:pic>
          <p:nvPicPr>
            <p:cNvPr id="19" name="Picture 24" descr="Tyr-to-DA_400px-Cat#121DBA8.png                                0121DB9EHD                             BE7B8504: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8542" y="743858"/>
              <a:ext cx="2115458" cy="5733142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Oval 29"/>
            <p:cNvSpPr>
              <a:spLocks noChangeArrowheads="1"/>
            </p:cNvSpPr>
            <p:nvPr/>
          </p:nvSpPr>
          <p:spPr bwMode="auto">
            <a:xfrm>
              <a:off x="7144658" y="810987"/>
              <a:ext cx="1447800" cy="7620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21" name="Oval 30"/>
            <p:cNvSpPr>
              <a:spLocks noChangeArrowheads="1"/>
            </p:cNvSpPr>
            <p:nvPr/>
          </p:nvSpPr>
          <p:spPr bwMode="auto">
            <a:xfrm>
              <a:off x="5943600" y="2667000"/>
              <a:ext cx="838200" cy="2286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32"/>
            <p:cNvSpPr>
              <a:spLocks noChangeShapeType="1"/>
            </p:cNvSpPr>
            <p:nvPr/>
          </p:nvSpPr>
          <p:spPr bwMode="auto">
            <a:xfrm flipV="1">
              <a:off x="6629400" y="1524000"/>
              <a:ext cx="685800" cy="11430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3" name="Picture 26" descr="00PHAGene-Good.jpg                                             0121D335HD                             BE7B8504: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990600"/>
            <a:ext cx="1524000" cy="299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408294" y="990600"/>
            <a:ext cx="1478131" cy="2005814"/>
            <a:chOff x="762000" y="1152040"/>
            <a:chExt cx="1076325" cy="1743560"/>
          </a:xfrm>
        </p:grpSpPr>
        <p:pic>
          <p:nvPicPr>
            <p:cNvPr id="15" name="Picture 4" descr="PAXtetramer_bubles.tiff                                        0121DBAAHD                             BE7B8504: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1676400"/>
              <a:ext cx="1076325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8"/>
            <p:cNvSpPr>
              <a:spLocks noChangeArrowheads="1"/>
            </p:cNvSpPr>
            <p:nvPr/>
          </p:nvSpPr>
          <p:spPr bwMode="auto">
            <a:xfrm>
              <a:off x="944219" y="1152040"/>
              <a:ext cx="705537" cy="4548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700" b="1" dirty="0">
                  <a:solidFill>
                    <a:srgbClr val="330066"/>
                  </a:solidFill>
                  <a:latin typeface="Arial"/>
                  <a:cs typeface="Arial"/>
                </a:rPr>
                <a:t>PAH</a:t>
              </a:r>
            </a:p>
            <a:p>
              <a:pPr algn="ctr"/>
              <a:r>
                <a:rPr lang="en-US" sz="1050" b="1" dirty="0">
                  <a:solidFill>
                    <a:srgbClr val="330066"/>
                  </a:solidFill>
                  <a:latin typeface="Arial"/>
                  <a:cs typeface="Arial"/>
                </a:rPr>
                <a:t>EC1.14.16.1</a:t>
              </a:r>
            </a:p>
          </p:txBody>
        </p:sp>
      </p:grpSp>
      <p:pic>
        <p:nvPicPr>
          <p:cNvPr id="25" name="Picture 4" descr="00PHAGene-Mono-Patho.jpg                                       0121D335HD                             BE7B8504: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770742"/>
            <a:ext cx="13716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00PHAGene-Compl-Patho.jpg                                      0121D335HD                             BE7B8504: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788884"/>
            <a:ext cx="1712913" cy="320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7" descr="00PHAGene-PheTyr-Patho.jpg                                     0121D335HD                             BE7B8504: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834239"/>
            <a:ext cx="2036763" cy="311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00PHAGene-Defic-Patho-02.jpg                                   0121D335HD                             BE7B8504: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486400"/>
            <a:ext cx="6781799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9" descr="00PHAGene-Defic-03Accumul.jpg                                  0121D335HD                             BE7B8504: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309584"/>
            <a:ext cx="2057400" cy="389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" descr="00PHAGene-01Patho.jpg                                          0121D335HD                             BE7B8504: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90600"/>
            <a:ext cx="1555102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Logo01_DarkBlueAcronym.png"/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530" y="6560427"/>
            <a:ext cx="700851" cy="2667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91" name="Group 15390"/>
          <p:cNvGrpSpPr/>
          <p:nvPr/>
        </p:nvGrpSpPr>
        <p:grpSpPr>
          <a:xfrm>
            <a:off x="457200" y="5943600"/>
            <a:ext cx="8077200" cy="914400"/>
            <a:chOff x="765058" y="6010729"/>
            <a:chExt cx="7610547" cy="838200"/>
          </a:xfrm>
        </p:grpSpPr>
        <p:pic>
          <p:nvPicPr>
            <p:cNvPr id="15389" name="Picture 15388" descr="00PHA-02ONLY-toAccuul-Patho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058" y="6010729"/>
              <a:ext cx="6705600" cy="838200"/>
            </a:xfrm>
            <a:prstGeom prst="rect">
              <a:avLst/>
            </a:prstGeom>
          </p:spPr>
        </p:pic>
        <p:sp>
          <p:nvSpPr>
            <p:cNvPr id="15390" name="TextBox 15389"/>
            <p:cNvSpPr txBox="1"/>
            <p:nvPr/>
          </p:nvSpPr>
          <p:spPr>
            <a:xfrm>
              <a:off x="7810500" y="6248400"/>
              <a:ext cx="5651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800080"/>
                  </a:solidFill>
                  <a:latin typeface="Arial Rounded MT Bold"/>
                  <a:cs typeface="Arial Rounded MT Bold"/>
                </a:rPr>
                <a:t>2 ?!</a:t>
              </a:r>
              <a:endParaRPr lang="en-US" dirty="0">
                <a:solidFill>
                  <a:srgbClr val="800080"/>
                </a:solidFill>
                <a:latin typeface="Arial Rounded MT Bold"/>
                <a:cs typeface="Arial Rounded MT Bold"/>
              </a:endParaRPr>
            </a:p>
          </p:txBody>
        </p:sp>
      </p:grpSp>
      <p:sp>
        <p:nvSpPr>
          <p:cNvPr id="15363" name="Rectangle 3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52400" y="-21774"/>
            <a:ext cx="85344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sz="2200" b="1" u="sng" dirty="0" smtClean="0">
                <a:solidFill>
                  <a:srgbClr val="330066"/>
                </a:solidFill>
                <a:latin typeface="Arial"/>
                <a:cs typeface="Arial"/>
              </a:rPr>
              <a:t>Ontological Model of the Etiology of </a:t>
            </a:r>
            <a:r>
              <a:rPr lang="en-US" sz="2200" b="1" u="sng" dirty="0" err="1" smtClean="0">
                <a:solidFill>
                  <a:srgbClr val="330066"/>
                </a:solidFill>
                <a:latin typeface="Arial"/>
                <a:cs typeface="Arial"/>
              </a:rPr>
              <a:t>Hyperphenylalaninemia</a:t>
            </a:r>
            <a:r>
              <a:rPr lang="en-US" sz="1600" b="1" u="sng" dirty="0" smtClean="0">
                <a:solidFill>
                  <a:srgbClr val="330066"/>
                </a:solidFill>
                <a:latin typeface="Arial"/>
                <a:cs typeface="Arial"/>
              </a:rPr>
              <a:t/>
            </a:r>
            <a:br>
              <a:rPr lang="en-US" sz="1600" b="1" u="sng" dirty="0" smtClean="0">
                <a:solidFill>
                  <a:srgbClr val="330066"/>
                </a:solidFill>
                <a:latin typeface="Arial"/>
                <a:cs typeface="Arial"/>
              </a:rPr>
            </a:br>
            <a:r>
              <a:rPr lang="en-US" sz="1600" b="1" u="sng" dirty="0" smtClean="0">
                <a:solidFill>
                  <a:srgbClr val="330066"/>
                </a:solidFill>
                <a:latin typeface="Arial"/>
                <a:cs typeface="Arial"/>
              </a:rPr>
              <a:t>(Applicable with modifications to all IMDs)</a:t>
            </a:r>
            <a:r>
              <a:rPr lang="en-US" sz="1700" b="1" u="sng" dirty="0" smtClean="0">
                <a:solidFill>
                  <a:srgbClr val="330066"/>
                </a:solidFill>
                <a:latin typeface="Arial"/>
                <a:cs typeface="Arial"/>
              </a:rPr>
              <a:t> </a:t>
            </a:r>
            <a:endParaRPr lang="en-US" sz="1700" b="1" u="sng" dirty="0">
              <a:solidFill>
                <a:srgbClr val="330066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9728" y="6665976"/>
            <a:ext cx="237744" cy="192024"/>
          </a:xfrm>
        </p:spPr>
        <p:txBody>
          <a:bodyPr/>
          <a:lstStyle/>
          <a:p>
            <a:pPr>
              <a:defRPr/>
            </a:pPr>
            <a:fld id="{D1E26854-8C85-3A48-B074-7CB503D22FA8}" type="slidenum">
              <a:rPr lang="en-US" sz="800" smtClean="0">
                <a:solidFill>
                  <a:srgbClr val="0000FF"/>
                </a:solidFill>
                <a:latin typeface="Arial"/>
                <a:cs typeface="Arial"/>
              </a:rPr>
              <a:pPr>
                <a:defRPr/>
              </a:pPr>
              <a:t>35</a:t>
            </a:fld>
            <a:endParaRPr lang="en-US" sz="8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pic>
        <p:nvPicPr>
          <p:cNvPr id="29" name="Picture 28" descr="00PAH-Gene-Activ-Allblue-00-START.jpg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" y="841248"/>
            <a:ext cx="7470648" cy="3877056"/>
          </a:xfrm>
          <a:prstGeom prst="rect">
            <a:avLst/>
          </a:prstGeom>
        </p:spPr>
      </p:pic>
      <p:grpSp>
        <p:nvGrpSpPr>
          <p:cNvPr id="15361" name="Group 15360"/>
          <p:cNvGrpSpPr/>
          <p:nvPr/>
        </p:nvGrpSpPr>
        <p:grpSpPr>
          <a:xfrm>
            <a:off x="155448" y="841248"/>
            <a:ext cx="7470648" cy="5483352"/>
            <a:chOff x="155448" y="841248"/>
            <a:chExt cx="7470648" cy="5483352"/>
          </a:xfrm>
        </p:grpSpPr>
        <p:pic>
          <p:nvPicPr>
            <p:cNvPr id="4" name="Picture 3" descr="01PAH-GeneMutat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316" y="4724400"/>
              <a:ext cx="894389" cy="1600200"/>
            </a:xfrm>
            <a:prstGeom prst="rect">
              <a:avLst/>
            </a:prstGeom>
          </p:spPr>
        </p:pic>
        <p:pic>
          <p:nvPicPr>
            <p:cNvPr id="15360" name="Picture 15359" descr="00PAH-Gene-Activ-RED01-MutAllele.jpg"/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448" y="841248"/>
              <a:ext cx="7470648" cy="3877056"/>
            </a:xfrm>
            <a:prstGeom prst="rect">
              <a:avLst/>
            </a:prstGeom>
          </p:spPr>
        </p:pic>
      </p:grpSp>
      <p:grpSp>
        <p:nvGrpSpPr>
          <p:cNvPr id="15365" name="Group 15364"/>
          <p:cNvGrpSpPr/>
          <p:nvPr/>
        </p:nvGrpSpPr>
        <p:grpSpPr>
          <a:xfrm>
            <a:off x="155448" y="841247"/>
            <a:ext cx="7470648" cy="5180726"/>
            <a:chOff x="155448" y="841247"/>
            <a:chExt cx="7470648" cy="5180726"/>
          </a:xfrm>
        </p:grpSpPr>
        <p:pic>
          <p:nvPicPr>
            <p:cNvPr id="9" name="Picture 8" descr="02PAH-Mono-Patho.jpg"/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1877" y="4724400"/>
              <a:ext cx="990600" cy="1297573"/>
            </a:xfrm>
            <a:prstGeom prst="rect">
              <a:avLst/>
            </a:prstGeom>
          </p:spPr>
        </p:pic>
        <p:pic>
          <p:nvPicPr>
            <p:cNvPr id="15362" name="Picture 15361" descr="00PAH-Gene-Activ-RED02-Monomer.jpg"/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448" y="841247"/>
              <a:ext cx="7470648" cy="3877056"/>
            </a:xfrm>
            <a:prstGeom prst="rect">
              <a:avLst/>
            </a:prstGeom>
          </p:spPr>
        </p:pic>
      </p:grpSp>
      <p:grpSp>
        <p:nvGrpSpPr>
          <p:cNvPr id="15367" name="Group 15366"/>
          <p:cNvGrpSpPr/>
          <p:nvPr/>
        </p:nvGrpSpPr>
        <p:grpSpPr>
          <a:xfrm>
            <a:off x="155448" y="841248"/>
            <a:ext cx="7470648" cy="5483352"/>
            <a:chOff x="155448" y="841248"/>
            <a:chExt cx="7470648" cy="5483352"/>
          </a:xfrm>
        </p:grpSpPr>
        <p:pic>
          <p:nvPicPr>
            <p:cNvPr id="26" name="Picture 25" descr="03PAH-Compl-Patho.jp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0994" y="4682850"/>
              <a:ext cx="1490063" cy="1641750"/>
            </a:xfrm>
            <a:prstGeom prst="rect">
              <a:avLst/>
            </a:prstGeom>
          </p:spPr>
        </p:pic>
        <p:pic>
          <p:nvPicPr>
            <p:cNvPr id="15366" name="Picture 15365" descr="00PAH-Gene-Activ-RED03-Complex.jpg"/>
            <p:cNvPicPr>
              <a:picLocks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448" y="841248"/>
              <a:ext cx="7470648" cy="3877056"/>
            </a:xfrm>
            <a:prstGeom prst="rect">
              <a:avLst/>
            </a:prstGeom>
          </p:spPr>
        </p:pic>
      </p:grpSp>
      <p:pic>
        <p:nvPicPr>
          <p:cNvPr id="24" name="Picture 23" descr="Defective-PAH-02COMPLEX.tif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94" y="749808"/>
            <a:ext cx="3384198" cy="1195177"/>
          </a:xfrm>
          <a:prstGeom prst="rect">
            <a:avLst/>
          </a:prstGeom>
          <a:ln w="12700">
            <a:solidFill>
              <a:srgbClr val="6E003F"/>
            </a:solidFill>
          </a:ln>
        </p:spPr>
      </p:pic>
      <p:grpSp>
        <p:nvGrpSpPr>
          <p:cNvPr id="15369" name="Group 15368"/>
          <p:cNvGrpSpPr/>
          <p:nvPr/>
        </p:nvGrpSpPr>
        <p:grpSpPr>
          <a:xfrm>
            <a:off x="155448" y="841248"/>
            <a:ext cx="7470648" cy="5483352"/>
            <a:chOff x="155448" y="841248"/>
            <a:chExt cx="7470648" cy="5483352"/>
          </a:xfrm>
        </p:grpSpPr>
        <p:pic>
          <p:nvPicPr>
            <p:cNvPr id="11" name="Picture 10" descr="04PAH-Phe-to-Tyr-Patho.jp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6119" y="4724400"/>
              <a:ext cx="1740481" cy="1600200"/>
            </a:xfrm>
            <a:prstGeom prst="rect">
              <a:avLst/>
            </a:prstGeom>
          </p:spPr>
        </p:pic>
        <p:pic>
          <p:nvPicPr>
            <p:cNvPr id="15368" name="Picture 15367" descr="00PAH-Gene-Activ-RED04-Activ.jpg"/>
            <p:cNvPicPr>
              <a:picLocks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448" y="841248"/>
              <a:ext cx="7470648" cy="3877056"/>
            </a:xfrm>
            <a:prstGeom prst="rect">
              <a:avLst/>
            </a:prstGeom>
          </p:spPr>
        </p:pic>
      </p:grpSp>
      <p:grpSp>
        <p:nvGrpSpPr>
          <p:cNvPr id="15382" name="Group 15381"/>
          <p:cNvGrpSpPr/>
          <p:nvPr/>
        </p:nvGrpSpPr>
        <p:grpSpPr>
          <a:xfrm>
            <a:off x="155448" y="841248"/>
            <a:ext cx="8150352" cy="5102352"/>
            <a:chOff x="155448" y="841248"/>
            <a:chExt cx="8150352" cy="5102352"/>
          </a:xfrm>
        </p:grpSpPr>
        <p:pic>
          <p:nvPicPr>
            <p:cNvPr id="31" name="Picture 30" descr="00PHA-PheAccumul-From01-Patho.jp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4239" y="5315528"/>
              <a:ext cx="1121561" cy="628072"/>
            </a:xfrm>
            <a:prstGeom prst="rect">
              <a:avLst/>
            </a:prstGeom>
          </p:spPr>
        </p:pic>
        <p:pic>
          <p:nvPicPr>
            <p:cNvPr id="15381" name="Picture 15380" descr="00PAH-Gene-Activ-RED05-PheAccumul.jpg"/>
            <p:cNvPicPr>
              <a:picLocks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448" y="841248"/>
              <a:ext cx="7470648" cy="3877056"/>
            </a:xfrm>
            <a:prstGeom prst="rect">
              <a:avLst/>
            </a:prstGeom>
          </p:spPr>
        </p:pic>
      </p:grpSp>
      <p:pic>
        <p:nvPicPr>
          <p:cNvPr id="15383" name="Picture 15382" descr="00PAH-Gene-Activ-RED06-PheActivPROFILE-END.jpg"/>
          <p:cNvPicPr>
            <a:picLocks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" y="841248"/>
            <a:ext cx="7470648" cy="3877056"/>
          </a:xfrm>
          <a:prstGeom prst="rect">
            <a:avLst/>
          </a:prstGeom>
        </p:spPr>
      </p:pic>
      <p:pic>
        <p:nvPicPr>
          <p:cNvPr id="8" name="Picture 7" descr="AbnormalPAH-Activ-ProcessPROFIL.tiff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555" y="2725058"/>
            <a:ext cx="2895600" cy="1524000"/>
          </a:xfrm>
          <a:prstGeom prst="rect">
            <a:avLst/>
          </a:prstGeom>
          <a:ln w="12700">
            <a:solidFill>
              <a:srgbClr val="6E003F"/>
            </a:solidFill>
          </a:ln>
        </p:spPr>
      </p:pic>
      <p:grpSp>
        <p:nvGrpSpPr>
          <p:cNvPr id="15388" name="Group 15387"/>
          <p:cNvGrpSpPr/>
          <p:nvPr/>
        </p:nvGrpSpPr>
        <p:grpSpPr>
          <a:xfrm>
            <a:off x="6369955" y="838200"/>
            <a:ext cx="2687920" cy="1250045"/>
            <a:chOff x="6369955" y="838200"/>
            <a:chExt cx="2687920" cy="1250045"/>
          </a:xfrm>
        </p:grpSpPr>
        <p:sp>
          <p:nvSpPr>
            <p:cNvPr id="15384" name="Rounded Rectangle 15383"/>
            <p:cNvSpPr/>
            <p:nvPr/>
          </p:nvSpPr>
          <p:spPr>
            <a:xfrm>
              <a:off x="6369955" y="838200"/>
              <a:ext cx="1252728" cy="1250045"/>
            </a:xfrm>
            <a:prstGeom prst="roundRect">
              <a:avLst/>
            </a:prstGeom>
            <a:noFill/>
            <a:ln w="50800" cap="rnd" cmpd="sng">
              <a:solidFill>
                <a:srgbClr val="FF0000"/>
              </a:solidFill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85" name="TextBox 15384"/>
            <p:cNvSpPr txBox="1"/>
            <p:nvPr/>
          </p:nvSpPr>
          <p:spPr>
            <a:xfrm>
              <a:off x="7678058" y="1182916"/>
              <a:ext cx="1379817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 smtClean="0">
                  <a:solidFill>
                    <a:srgbClr val="FF0000"/>
                  </a:solidFill>
                  <a:latin typeface="Arial"/>
                  <a:cs typeface="Arial"/>
                </a:rPr>
                <a:t>BFO2:</a:t>
              </a:r>
            </a:p>
            <a:p>
              <a:r>
                <a:rPr lang="en-US" sz="1300" b="1" dirty="0" smtClean="0">
                  <a:solidFill>
                    <a:srgbClr val="FF0000"/>
                  </a:solidFill>
                  <a:latin typeface="Arial"/>
                  <a:cs typeface="Arial"/>
                </a:rPr>
                <a:t>process profile</a:t>
              </a:r>
              <a:endParaRPr lang="en-US" sz="1300" b="1" dirty="0">
                <a:solidFill>
                  <a:srgbClr val="FF0000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30" name="Picture 29" descr="Logo01_DarkBlueAcronym.png"/>
          <p:cNvPicPr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530" y="6560427"/>
            <a:ext cx="700851" cy="2667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52400" y="76200"/>
            <a:ext cx="8458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sz="2350" b="1" u="sng" dirty="0" smtClean="0">
                <a:solidFill>
                  <a:srgbClr val="000043"/>
                </a:solidFill>
                <a:latin typeface="Arial"/>
                <a:cs typeface="Arial"/>
              </a:rPr>
              <a:t>PAH Deficiency the Disorder and </a:t>
            </a:r>
            <a:r>
              <a:rPr lang="en-US" sz="2350" b="1" u="sng" dirty="0" err="1" smtClean="0">
                <a:solidFill>
                  <a:srgbClr val="000043"/>
                </a:solidFill>
                <a:latin typeface="Arial"/>
                <a:cs typeface="Arial"/>
              </a:rPr>
              <a:t>HyperPhe</a:t>
            </a:r>
            <a:r>
              <a:rPr lang="en-US" sz="2350" b="1" u="sng" dirty="0" smtClean="0">
                <a:solidFill>
                  <a:srgbClr val="000043"/>
                </a:solidFill>
                <a:latin typeface="Arial"/>
                <a:cs typeface="Arial"/>
              </a:rPr>
              <a:t> the Disease</a:t>
            </a:r>
            <a:endParaRPr lang="en-US" sz="2350" b="1" u="sng" dirty="0">
              <a:solidFill>
                <a:srgbClr val="000043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9728" y="6665976"/>
            <a:ext cx="237744" cy="192024"/>
          </a:xfrm>
        </p:spPr>
        <p:txBody>
          <a:bodyPr/>
          <a:lstStyle/>
          <a:p>
            <a:pPr>
              <a:defRPr/>
            </a:pPr>
            <a:fld id="{D1E26854-8C85-3A48-B074-7CB503D22FA8}" type="slidenum">
              <a:rPr lang="en-US" sz="800" smtClean="0">
                <a:solidFill>
                  <a:srgbClr val="0000FF"/>
                </a:solidFill>
                <a:latin typeface="Arial"/>
                <a:cs typeface="Arial"/>
              </a:rPr>
              <a:pPr>
                <a:defRPr/>
              </a:pPr>
              <a:t>36</a:t>
            </a:fld>
            <a:endParaRPr lang="en-US" sz="8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pic>
        <p:nvPicPr>
          <p:cNvPr id="3" name="Picture 2" descr="00PAH_Defic-Disord-RED00-START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14400"/>
            <a:ext cx="8686801" cy="4648200"/>
          </a:xfrm>
          <a:prstGeom prst="rect">
            <a:avLst/>
          </a:prstGeom>
        </p:spPr>
      </p:pic>
      <p:pic>
        <p:nvPicPr>
          <p:cNvPr id="12" name="Picture 11" descr="00PAH_Defic-Disord-GREEN01-CellHasPAH.jpg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14400"/>
            <a:ext cx="8686800" cy="4645152"/>
          </a:xfrm>
          <a:prstGeom prst="rect">
            <a:avLst/>
          </a:prstGeom>
        </p:spPr>
      </p:pic>
      <p:pic>
        <p:nvPicPr>
          <p:cNvPr id="15" name="Picture 14" descr="00PAH_Defic-Disord-GREEN02-CellHasPAH-NUM.jpg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14400"/>
            <a:ext cx="8686800" cy="4645152"/>
          </a:xfrm>
          <a:prstGeom prst="rect">
            <a:avLst/>
          </a:prstGeom>
        </p:spPr>
      </p:pic>
      <p:pic>
        <p:nvPicPr>
          <p:cNvPr id="17" name="Picture 16" descr="00PAH_Defic-Disord-GREEN02-CellNO-SANSnum2.jpg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14400"/>
            <a:ext cx="8686800" cy="4645152"/>
          </a:xfrm>
          <a:prstGeom prst="rect">
            <a:avLst/>
          </a:prstGeom>
        </p:spPr>
      </p:pic>
      <p:pic>
        <p:nvPicPr>
          <p:cNvPr id="18" name="Picture 17" descr="00PAH_Defic-Disord-GREEN02-CellNOpah-NUM.jpg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14400"/>
            <a:ext cx="8686800" cy="4718304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28600" y="685800"/>
            <a:ext cx="4648200" cy="1066800"/>
          </a:xfrm>
          <a:prstGeom prst="roundRect">
            <a:avLst/>
          </a:prstGeom>
          <a:solidFill>
            <a:srgbClr val="FFF1F1"/>
          </a:solidFill>
          <a:ln w="19050">
            <a:solidFill>
              <a:srgbClr val="800080"/>
            </a:solidFill>
          </a:ln>
          <a:effectLst>
            <a:outerShdw blurRad="40000" dist="20000" dir="5400000" rotWithShape="0">
              <a:srgbClr val="80008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 anchor="ctr">
            <a:normAutofit fontScale="77500" lnSpcReduction="20000"/>
          </a:bodyPr>
          <a:lstStyle/>
          <a:p>
            <a:r>
              <a:rPr lang="en-US" sz="1500" b="1" dirty="0" smtClean="0">
                <a:solidFill>
                  <a:srgbClr val="800080"/>
                </a:solidFill>
                <a:latin typeface="Arial"/>
                <a:cs typeface="Arial"/>
              </a:rPr>
              <a:t>OGMS</a:t>
            </a:r>
          </a:p>
          <a:p>
            <a:r>
              <a:rPr lang="en-US" sz="1000" b="1" u="sng" dirty="0" smtClean="0">
                <a:solidFill>
                  <a:srgbClr val="800080"/>
                </a:solidFill>
                <a:latin typeface="Arial"/>
                <a:cs typeface="Arial"/>
              </a:rPr>
              <a:t>DISORDER </a:t>
            </a:r>
            <a:r>
              <a:rPr lang="en-US" sz="1000" b="1" dirty="0" smtClean="0">
                <a:solidFill>
                  <a:srgbClr val="800080"/>
                </a:solidFill>
                <a:latin typeface="Arial"/>
                <a:cs typeface="Arial"/>
              </a:rPr>
              <a:t>=def.  A material entity which is clinically abnormal  </a:t>
            </a:r>
          </a:p>
          <a:p>
            <a:r>
              <a:rPr lang="en-US" sz="1000" b="1" dirty="0" smtClean="0">
                <a:solidFill>
                  <a:srgbClr val="800080"/>
                </a:solidFill>
                <a:latin typeface="Arial"/>
                <a:cs typeface="Arial"/>
              </a:rPr>
              <a:t>                                  and a part of an extended organism. </a:t>
            </a:r>
          </a:p>
          <a:p>
            <a:r>
              <a:rPr lang="en-US" sz="1000" b="1" dirty="0">
                <a:solidFill>
                  <a:srgbClr val="800080"/>
                </a:solidFill>
                <a:latin typeface="Arial"/>
                <a:cs typeface="Arial"/>
              </a:rPr>
              <a:t> </a:t>
            </a:r>
            <a:r>
              <a:rPr lang="en-US" sz="1000" b="1" dirty="0" smtClean="0">
                <a:solidFill>
                  <a:srgbClr val="800080"/>
                </a:solidFill>
                <a:latin typeface="Arial"/>
                <a:cs typeface="Arial"/>
              </a:rPr>
              <a:t>                                 Disorders are physical basis of disease.</a:t>
            </a:r>
          </a:p>
          <a:p>
            <a:endParaRPr lang="en-US" sz="900" dirty="0" smtClean="0">
              <a:solidFill>
                <a:srgbClr val="800080"/>
              </a:solidFill>
              <a:latin typeface="Arial Rounded MT Bold"/>
              <a:cs typeface="Arial Rounded MT Bold"/>
            </a:endParaRPr>
          </a:p>
          <a:p>
            <a:r>
              <a:rPr lang="en-US" sz="1000" b="1" u="sng" dirty="0" smtClean="0">
                <a:solidFill>
                  <a:srgbClr val="800080"/>
                </a:solidFill>
                <a:latin typeface="Arial"/>
                <a:cs typeface="Arial"/>
              </a:rPr>
              <a:t>DISEASE</a:t>
            </a:r>
            <a:r>
              <a:rPr lang="en-US" sz="1000" b="1" dirty="0" smtClean="0">
                <a:solidFill>
                  <a:srgbClr val="800080"/>
                </a:solidFill>
                <a:latin typeface="Arial"/>
                <a:cs typeface="Arial"/>
              </a:rPr>
              <a:t> =def.  A disposition </a:t>
            </a:r>
          </a:p>
          <a:p>
            <a:r>
              <a:rPr lang="en-US" sz="1000" b="1" dirty="0">
                <a:solidFill>
                  <a:srgbClr val="800080"/>
                </a:solidFill>
                <a:latin typeface="Arial"/>
                <a:cs typeface="Arial"/>
              </a:rPr>
              <a:t> </a:t>
            </a:r>
            <a:r>
              <a:rPr lang="en-US" sz="1000" b="1" dirty="0" smtClean="0">
                <a:solidFill>
                  <a:srgbClr val="800080"/>
                </a:solidFill>
                <a:latin typeface="Arial"/>
                <a:cs typeface="Arial"/>
              </a:rPr>
              <a:t>                            (</a:t>
            </a:r>
            <a:r>
              <a:rPr lang="en-US" sz="1000" b="1" dirty="0" err="1" smtClean="0">
                <a:solidFill>
                  <a:srgbClr val="800080"/>
                </a:solidFill>
                <a:latin typeface="Arial"/>
                <a:cs typeface="Arial"/>
              </a:rPr>
              <a:t>i</a:t>
            </a:r>
            <a:r>
              <a:rPr lang="en-US" sz="1000" b="1" dirty="0" smtClean="0">
                <a:solidFill>
                  <a:srgbClr val="800080"/>
                </a:solidFill>
                <a:latin typeface="Arial"/>
                <a:cs typeface="Arial"/>
              </a:rPr>
              <a:t>) to undergo pathological processes that </a:t>
            </a:r>
          </a:p>
          <a:p>
            <a:r>
              <a:rPr lang="en-US" sz="1000" b="1" dirty="0">
                <a:solidFill>
                  <a:srgbClr val="800080"/>
                </a:solidFill>
                <a:latin typeface="Arial"/>
                <a:cs typeface="Arial"/>
              </a:rPr>
              <a:t> </a:t>
            </a:r>
            <a:r>
              <a:rPr lang="en-US" sz="1000" b="1" dirty="0" smtClean="0">
                <a:solidFill>
                  <a:srgbClr val="800080"/>
                </a:solidFill>
                <a:latin typeface="Arial"/>
                <a:cs typeface="Arial"/>
              </a:rPr>
              <a:t>                            (ii) exists in an organism because of one or more disorders in that organism. </a:t>
            </a:r>
            <a:endParaRPr lang="en-US" sz="1000" b="1" dirty="0">
              <a:solidFill>
                <a:srgbClr val="800080"/>
              </a:solidFill>
              <a:latin typeface="Arial"/>
              <a:cs typeface="Arial"/>
            </a:endParaRPr>
          </a:p>
        </p:txBody>
      </p:sp>
      <p:pic>
        <p:nvPicPr>
          <p:cNvPr id="26" name="Picture 25" descr="00PAH_Defic-Disord-GREEN03-PAHdefic.jpg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14400"/>
            <a:ext cx="8686800" cy="4718304"/>
          </a:xfrm>
          <a:prstGeom prst="rect">
            <a:avLst/>
          </a:prstGeom>
        </p:spPr>
      </p:pic>
      <p:pic>
        <p:nvPicPr>
          <p:cNvPr id="27" name="Picture 26" descr="00PAH_Defic-Disord-GREEN03-PKUHyperPhe.jpg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14400"/>
            <a:ext cx="8686800" cy="4718304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3352800" y="5562600"/>
            <a:ext cx="4876800" cy="1219200"/>
            <a:chOff x="3429000" y="5562600"/>
            <a:chExt cx="4876800" cy="1219200"/>
          </a:xfrm>
        </p:grpSpPr>
        <p:pic>
          <p:nvPicPr>
            <p:cNvPr id="9" name="Picture 8" descr="PAHdeficiency_AND-cORr.tif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0" y="5562600"/>
              <a:ext cx="4876800" cy="1219200"/>
            </a:xfrm>
            <a:prstGeom prst="rect">
              <a:avLst/>
            </a:prstGeom>
            <a:ln w="12700">
              <a:solidFill>
                <a:srgbClr val="0C7F6B"/>
              </a:solidFill>
            </a:ln>
          </p:spPr>
        </p:pic>
        <p:sp>
          <p:nvSpPr>
            <p:cNvPr id="19" name="Rounded Rectangle 18"/>
            <p:cNvSpPr>
              <a:spLocks/>
            </p:cNvSpPr>
            <p:nvPr/>
          </p:nvSpPr>
          <p:spPr>
            <a:xfrm>
              <a:off x="7848600" y="6001658"/>
              <a:ext cx="304800" cy="228600"/>
            </a:xfrm>
            <a:prstGeom prst="roundRect">
              <a:avLst/>
            </a:prstGeom>
            <a:noFill/>
            <a:ln w="22225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dirty="0" smtClean="0">
                  <a:solidFill>
                    <a:srgbClr val="FF0000"/>
                  </a:solidFill>
                  <a:latin typeface="Arial Rounded MT Bold"/>
                  <a:cs typeface="Arial Rounded MT Bold"/>
                </a:rPr>
                <a:t>1</a:t>
              </a:r>
              <a:endParaRPr lang="en-US" sz="1000" dirty="0">
                <a:solidFill>
                  <a:srgbClr val="FF0000"/>
                </a:solidFill>
                <a:latin typeface="Arial Rounded MT Bold"/>
                <a:cs typeface="Arial Rounded MT Bold"/>
              </a:endParaRPr>
            </a:p>
          </p:txBody>
        </p:sp>
        <p:sp>
          <p:nvSpPr>
            <p:cNvPr id="25" name="Rounded Rectangle 24"/>
            <p:cNvSpPr>
              <a:spLocks/>
            </p:cNvSpPr>
            <p:nvPr/>
          </p:nvSpPr>
          <p:spPr>
            <a:xfrm>
              <a:off x="7848600" y="6428013"/>
              <a:ext cx="304800" cy="228600"/>
            </a:xfrm>
            <a:prstGeom prst="roundRect">
              <a:avLst/>
            </a:prstGeom>
            <a:noFill/>
            <a:ln w="22225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dirty="0">
                  <a:solidFill>
                    <a:srgbClr val="FF0000"/>
                  </a:solidFill>
                  <a:latin typeface="Arial Rounded MT Bold"/>
                  <a:cs typeface="Arial Rounded MT Bold"/>
                </a:rPr>
                <a:t>2</a:t>
              </a:r>
            </a:p>
          </p:txBody>
        </p:sp>
      </p:grpSp>
      <p:pic>
        <p:nvPicPr>
          <p:cNvPr id="10" name="Picture 9" descr="HyperPhe.tiff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5562600"/>
            <a:ext cx="2895601" cy="1216152"/>
          </a:xfrm>
          <a:prstGeom prst="rect">
            <a:avLst/>
          </a:prstGeom>
          <a:ln w="12700">
            <a:solidFill>
              <a:srgbClr val="0C7F6B"/>
            </a:solidFill>
          </a:ln>
        </p:spPr>
      </p:pic>
      <p:pic>
        <p:nvPicPr>
          <p:cNvPr id="20" name="Picture 19" descr="Logo01_DarkBlueAcronym.png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530" y="6560427"/>
            <a:ext cx="700851" cy="26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97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76200" y="58058"/>
            <a:ext cx="49530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sz="2350" b="1" u="sng" dirty="0" smtClean="0">
                <a:solidFill>
                  <a:srgbClr val="330066"/>
                </a:solidFill>
                <a:latin typeface="Arial"/>
                <a:cs typeface="Arial"/>
              </a:rPr>
              <a:t>PAH Enzyme Activity Participants</a:t>
            </a:r>
            <a:endParaRPr lang="en-US" sz="2350" b="1" u="sng" dirty="0">
              <a:solidFill>
                <a:srgbClr val="330066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9728" y="6665976"/>
            <a:ext cx="347472" cy="192024"/>
          </a:xfrm>
        </p:spPr>
        <p:txBody>
          <a:bodyPr/>
          <a:lstStyle/>
          <a:p>
            <a:pPr>
              <a:defRPr/>
            </a:pPr>
            <a:fld id="{D1E26854-8C85-3A48-B074-7CB503D22FA8}" type="slidenum">
              <a:rPr lang="en-US" sz="800" smtClean="0">
                <a:solidFill>
                  <a:srgbClr val="0000FF"/>
                </a:solidFill>
                <a:latin typeface="Arial"/>
                <a:cs typeface="Arial"/>
              </a:rPr>
              <a:pPr>
                <a:defRPr/>
              </a:pPr>
              <a:t>37</a:t>
            </a:fld>
            <a:endParaRPr lang="en-US" sz="8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524250" y="563426"/>
            <a:ext cx="3181350" cy="2103574"/>
            <a:chOff x="3067050" y="1397000"/>
            <a:chExt cx="3181350" cy="1874974"/>
          </a:xfrm>
        </p:grpSpPr>
        <p:pic>
          <p:nvPicPr>
            <p:cNvPr id="10" name="Picture 4" descr="01Phe-Tyr_BH4prephe#121F80C.gif                                0121F808HD                             BE7B8504: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7050" y="1397000"/>
              <a:ext cx="3181350" cy="1874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7" descr="PAXtetramer_bubles.tiff                                        0121E607HD                             BE7B8504: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600" y="1913590"/>
              <a:ext cx="269875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/>
          <p:cNvGrpSpPr/>
          <p:nvPr/>
        </p:nvGrpSpPr>
        <p:grpSpPr>
          <a:xfrm>
            <a:off x="6019800" y="1124635"/>
            <a:ext cx="3048000" cy="708013"/>
            <a:chOff x="6036276" y="990600"/>
            <a:chExt cx="2883243" cy="708013"/>
          </a:xfrm>
        </p:grpSpPr>
        <p:sp>
          <p:nvSpPr>
            <p:cNvPr id="12" name="Rectangle 6"/>
            <p:cNvSpPr>
              <a:spLocks noChangeArrowheads="1"/>
            </p:cNvSpPr>
            <p:nvPr/>
          </p:nvSpPr>
          <p:spPr bwMode="auto">
            <a:xfrm>
              <a:off x="6036276" y="1367753"/>
              <a:ext cx="552450" cy="33086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9525">
              <a:solidFill>
                <a:srgbClr val="8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91440" rIns="91440" anchor="ctr" anchorCtr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folHlink"/>
                  </a:solidFill>
                  <a:latin typeface="Arial Rounded MT Bold" charset="0"/>
                </a:rPr>
                <a:t> </a:t>
              </a:r>
              <a:r>
                <a:rPr lang="en-US" sz="1550" b="1" dirty="0" smtClean="0">
                  <a:solidFill>
                    <a:schemeClr val="folHlink"/>
                  </a:solidFill>
                  <a:latin typeface="Arial"/>
                  <a:cs typeface="Arial"/>
                </a:rPr>
                <a:t>Tyr</a:t>
              </a:r>
              <a:endParaRPr lang="en-US" sz="1550" b="1" dirty="0">
                <a:latin typeface="Arial"/>
                <a:cs typeface="Arial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6829167" y="990600"/>
              <a:ext cx="2090352" cy="685800"/>
            </a:xfrm>
            <a:prstGeom prst="roundRect">
              <a:avLst/>
            </a:prstGeom>
            <a:solidFill>
              <a:srgbClr val="FFEFF8"/>
            </a:solidFill>
            <a:ln w="19050">
              <a:solidFill>
                <a:srgbClr val="80008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91440" rIns="91440" rtlCol="0" anchor="ctr" anchorCtr="0"/>
            <a:lstStyle/>
            <a:p>
              <a:r>
                <a:rPr lang="en-US" sz="1050" b="1" dirty="0" smtClean="0">
                  <a:solidFill>
                    <a:srgbClr val="800080"/>
                  </a:solidFill>
                  <a:latin typeface="Arial"/>
                  <a:ea typeface="Wingdings"/>
                  <a:cs typeface="Arial"/>
                  <a:sym typeface="Wingdings"/>
                </a:rPr>
                <a:t></a:t>
              </a:r>
              <a:r>
                <a:rPr lang="en-US" sz="1050" b="1" dirty="0" smtClean="0">
                  <a:solidFill>
                    <a:srgbClr val="800080"/>
                  </a:solidFill>
                  <a:latin typeface="Arial"/>
                  <a:cs typeface="Arial"/>
                </a:rPr>
                <a:t>Dietary supplement/Therapy</a:t>
              </a:r>
            </a:p>
            <a:p>
              <a:r>
                <a:rPr lang="en-US" sz="1050" b="1" dirty="0" smtClean="0">
                  <a:solidFill>
                    <a:srgbClr val="800080"/>
                  </a:solidFill>
                  <a:latin typeface="Arial"/>
                  <a:ea typeface="Wingdings"/>
                  <a:cs typeface="Arial"/>
                  <a:sym typeface="Wingdings"/>
                </a:rPr>
                <a:t></a:t>
              </a:r>
              <a:r>
                <a:rPr lang="en-US" sz="1050" b="1" dirty="0" smtClean="0">
                  <a:solidFill>
                    <a:srgbClr val="800080"/>
                  </a:solidFill>
                  <a:latin typeface="Arial"/>
                  <a:cs typeface="Arial"/>
                </a:rPr>
                <a:t>PAH enzyme product</a:t>
              </a:r>
            </a:p>
            <a:p>
              <a:r>
                <a:rPr lang="en-US" sz="1050" b="1" dirty="0">
                  <a:solidFill>
                    <a:srgbClr val="800080"/>
                  </a:solidFill>
                  <a:latin typeface="Arial"/>
                  <a:ea typeface="Wingdings"/>
                  <a:cs typeface="Arial"/>
                  <a:sym typeface="Wingdings"/>
                </a:rPr>
                <a:t></a:t>
              </a:r>
              <a:r>
                <a:rPr lang="en-US" sz="1050" b="1" dirty="0" smtClean="0">
                  <a:solidFill>
                    <a:srgbClr val="800080"/>
                  </a:solidFill>
                  <a:latin typeface="Arial"/>
                  <a:cs typeface="Arial"/>
                </a:rPr>
                <a:t>TAH enzyme substrate  </a:t>
              </a:r>
              <a:endParaRPr lang="en-US" sz="1050" b="1" dirty="0">
                <a:solidFill>
                  <a:srgbClr val="800080"/>
                </a:solidFill>
                <a:latin typeface="Arial"/>
                <a:cs typeface="Arial"/>
              </a:endParaRPr>
            </a:p>
          </p:txBody>
        </p:sp>
        <p:cxnSp>
          <p:nvCxnSpPr>
            <p:cNvPr id="19" name="Straight Arrow Connector 18"/>
            <p:cNvCxnSpPr>
              <a:stCxn id="12" idx="3"/>
              <a:endCxn id="17" idx="1"/>
            </p:cNvCxnSpPr>
            <p:nvPr/>
          </p:nvCxnSpPr>
          <p:spPr>
            <a:xfrm flipV="1">
              <a:off x="6588726" y="1333500"/>
              <a:ext cx="240441" cy="199683"/>
            </a:xfrm>
            <a:prstGeom prst="straightConnector1">
              <a:avLst/>
            </a:prstGeom>
            <a:ln w="9525">
              <a:solidFill>
                <a:srgbClr val="80008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600200" y="2614158"/>
            <a:ext cx="3401788" cy="1195842"/>
            <a:chOff x="1600200" y="2614158"/>
            <a:chExt cx="3401788" cy="1195842"/>
          </a:xfrm>
        </p:grpSpPr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3505200" y="2614158"/>
              <a:ext cx="609600" cy="323165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9525">
              <a:solidFill>
                <a:srgbClr val="8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 anchorCtr="0">
              <a:spAutoFit/>
            </a:bodyPr>
            <a:lstStyle/>
            <a:p>
              <a:r>
                <a:rPr lang="en-US" sz="1500" b="1" dirty="0">
                  <a:solidFill>
                    <a:schemeClr val="folHlink"/>
                  </a:solidFill>
                  <a:latin typeface="Arial"/>
                  <a:cs typeface="Arial"/>
                </a:rPr>
                <a:t>BH4</a:t>
              </a:r>
              <a:endParaRPr lang="en-US" sz="1500" b="1" dirty="0">
                <a:latin typeface="Arial"/>
                <a:cs typeface="Arial"/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600200" y="3124200"/>
              <a:ext cx="3401788" cy="685800"/>
            </a:xfrm>
            <a:prstGeom prst="roundRect">
              <a:avLst/>
            </a:prstGeom>
            <a:solidFill>
              <a:srgbClr val="FFEFF8"/>
            </a:solidFill>
            <a:ln w="19050">
              <a:solidFill>
                <a:srgbClr val="66006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sz="1050" b="1" dirty="0" smtClean="0">
                <a:solidFill>
                  <a:srgbClr val="800080"/>
                </a:solidFill>
                <a:latin typeface="Arial"/>
                <a:cs typeface="Arial"/>
              </a:endParaRPr>
            </a:p>
            <a:p>
              <a:r>
                <a:rPr lang="en-US" sz="1050" b="1" dirty="0" smtClean="0">
                  <a:solidFill>
                    <a:srgbClr val="800080"/>
                  </a:solidFill>
                  <a:latin typeface="Arial"/>
                  <a:ea typeface="Wingdings"/>
                  <a:cs typeface="Arial"/>
                  <a:sym typeface="Wingdings"/>
                </a:rPr>
                <a:t></a:t>
              </a:r>
              <a:r>
                <a:rPr lang="en-US" sz="1050" b="1" dirty="0" smtClean="0">
                  <a:solidFill>
                    <a:srgbClr val="800080"/>
                  </a:solidFill>
                  <a:latin typeface="Arial"/>
                  <a:cs typeface="Arial"/>
                  <a:sym typeface="Wingdings"/>
                </a:rPr>
                <a:t>SR/DHPR </a:t>
              </a:r>
              <a:r>
                <a:rPr lang="en-US" sz="1050" b="1" dirty="0">
                  <a:solidFill>
                    <a:srgbClr val="800080"/>
                  </a:solidFill>
                  <a:latin typeface="Arial"/>
                  <a:cs typeface="Arial"/>
                  <a:sym typeface="Wingdings"/>
                </a:rPr>
                <a:t>e</a:t>
              </a:r>
              <a:r>
                <a:rPr lang="en-US" sz="1050" b="1" dirty="0" smtClean="0">
                  <a:solidFill>
                    <a:srgbClr val="800080"/>
                  </a:solidFill>
                  <a:latin typeface="Arial"/>
                  <a:cs typeface="Arial"/>
                </a:rPr>
                <a:t>nzyme product</a:t>
              </a:r>
            </a:p>
            <a:p>
              <a:r>
                <a:rPr lang="en-US" sz="1050" b="1" dirty="0" smtClean="0">
                  <a:solidFill>
                    <a:srgbClr val="800080"/>
                  </a:solidFill>
                  <a:latin typeface="Arial"/>
                  <a:ea typeface="Wingdings"/>
                  <a:cs typeface="Arial"/>
                  <a:sym typeface="Wingdings"/>
                </a:rPr>
                <a:t></a:t>
              </a:r>
              <a:r>
                <a:rPr lang="en-US" sz="1050" b="1" dirty="0" err="1" smtClean="0">
                  <a:solidFill>
                    <a:srgbClr val="800080"/>
                  </a:solidFill>
                  <a:latin typeface="Arial"/>
                  <a:cs typeface="Arial"/>
                  <a:sym typeface="Wingdings"/>
                </a:rPr>
                <a:t>PheOH</a:t>
              </a:r>
              <a:r>
                <a:rPr lang="en-US" sz="1050" b="1" dirty="0" smtClean="0">
                  <a:solidFill>
                    <a:srgbClr val="800080"/>
                  </a:solidFill>
                  <a:latin typeface="Arial"/>
                  <a:cs typeface="Arial"/>
                  <a:sym typeface="Wingdings"/>
                </a:rPr>
                <a:t>/</a:t>
              </a:r>
              <a:r>
                <a:rPr lang="en-US" sz="1050" b="1" dirty="0" err="1" smtClean="0">
                  <a:solidFill>
                    <a:srgbClr val="800080"/>
                  </a:solidFill>
                  <a:latin typeface="Arial"/>
                  <a:cs typeface="Arial"/>
                  <a:sym typeface="Wingdings"/>
                </a:rPr>
                <a:t>TyrOH</a:t>
              </a:r>
              <a:r>
                <a:rPr lang="en-US" sz="1050" b="1" dirty="0" smtClean="0">
                  <a:solidFill>
                    <a:srgbClr val="800080"/>
                  </a:solidFill>
                  <a:latin typeface="Arial"/>
                  <a:cs typeface="Arial"/>
                  <a:sym typeface="Wingdings"/>
                </a:rPr>
                <a:t>/</a:t>
              </a:r>
              <a:r>
                <a:rPr lang="en-US" sz="1050" b="1" dirty="0" err="1" smtClean="0">
                  <a:solidFill>
                    <a:srgbClr val="800080"/>
                  </a:solidFill>
                  <a:latin typeface="Arial"/>
                  <a:cs typeface="Arial"/>
                  <a:sym typeface="Wingdings"/>
                </a:rPr>
                <a:t>TrpOH</a:t>
              </a:r>
              <a:r>
                <a:rPr lang="en-US" sz="1050" b="1" dirty="0" smtClean="0">
                  <a:solidFill>
                    <a:srgbClr val="800080"/>
                  </a:solidFill>
                  <a:latin typeface="Arial"/>
                  <a:cs typeface="Arial"/>
                </a:rPr>
                <a:t> enzyme cofactor</a:t>
              </a:r>
            </a:p>
            <a:p>
              <a:r>
                <a:rPr lang="en-US" sz="1050" b="1" dirty="0" smtClean="0">
                  <a:solidFill>
                    <a:srgbClr val="800080"/>
                  </a:solidFill>
                  <a:latin typeface="Arial"/>
                  <a:ea typeface="Wingdings"/>
                  <a:cs typeface="Arial"/>
                  <a:sym typeface="Wingdings"/>
                </a:rPr>
                <a:t></a:t>
              </a:r>
              <a:r>
                <a:rPr lang="en-US" sz="1050" b="1" dirty="0" smtClean="0">
                  <a:solidFill>
                    <a:srgbClr val="800080"/>
                  </a:solidFill>
                  <a:latin typeface="Arial"/>
                  <a:cs typeface="Arial"/>
                </a:rPr>
                <a:t>Pharmacological chaperone (treatment option)</a:t>
              </a:r>
            </a:p>
            <a:p>
              <a:r>
                <a:rPr lang="en-US" sz="1000" dirty="0" smtClean="0">
                  <a:solidFill>
                    <a:srgbClr val="800080"/>
                  </a:solidFill>
                  <a:latin typeface="Arial Rounded MT Bold"/>
                  <a:cs typeface="Arial Rounded MT Bold"/>
                </a:rPr>
                <a:t> </a:t>
              </a:r>
              <a:endParaRPr lang="en-US" sz="1000" dirty="0">
                <a:solidFill>
                  <a:srgbClr val="800080"/>
                </a:solidFill>
                <a:latin typeface="Arial Rounded MT Bold"/>
                <a:cs typeface="Arial Rounded MT Bold"/>
              </a:endParaRPr>
            </a:p>
          </p:txBody>
        </p:sp>
        <p:cxnSp>
          <p:nvCxnSpPr>
            <p:cNvPr id="28" name="Straight Arrow Connector 27"/>
            <p:cNvCxnSpPr>
              <a:stCxn id="14" idx="2"/>
              <a:endCxn id="27" idx="0"/>
            </p:cNvCxnSpPr>
            <p:nvPr/>
          </p:nvCxnSpPr>
          <p:spPr>
            <a:xfrm flipH="1">
              <a:off x="3301094" y="2937323"/>
              <a:ext cx="508906" cy="186877"/>
            </a:xfrm>
            <a:prstGeom prst="straightConnector1">
              <a:avLst/>
            </a:prstGeom>
            <a:ln w="12700">
              <a:solidFill>
                <a:srgbClr val="660066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81" name="Group 15380"/>
          <p:cNvGrpSpPr/>
          <p:nvPr/>
        </p:nvGrpSpPr>
        <p:grpSpPr>
          <a:xfrm>
            <a:off x="381000" y="533400"/>
            <a:ext cx="3581400" cy="2438400"/>
            <a:chOff x="381000" y="533400"/>
            <a:chExt cx="3581400" cy="2438400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 bwMode="auto">
            <a:xfrm>
              <a:off x="3405837" y="1242566"/>
              <a:ext cx="556563" cy="33086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9525">
              <a:solidFill>
                <a:srgbClr val="8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91440" rIns="91440" anchor="ctr" anchorCtr="0">
              <a:spAutoFit/>
            </a:bodyPr>
            <a:lstStyle/>
            <a:p>
              <a:pPr algn="ctr"/>
              <a:r>
                <a:rPr lang="en-US" sz="1550" b="1" dirty="0" err="1">
                  <a:solidFill>
                    <a:schemeClr val="folHlink"/>
                  </a:solidFill>
                  <a:latin typeface="Arial"/>
                  <a:cs typeface="Arial"/>
                </a:rPr>
                <a:t>Phe</a:t>
              </a:r>
              <a:endParaRPr lang="en-US" sz="1550" b="1" dirty="0">
                <a:latin typeface="Arial"/>
                <a:cs typeface="Arial"/>
              </a:endParaRPr>
            </a:p>
          </p:txBody>
        </p:sp>
        <p:pic>
          <p:nvPicPr>
            <p:cNvPr id="15366" name="Picture 15365" descr="FoodItem-Redframe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" y="533400"/>
              <a:ext cx="2743200" cy="2438399"/>
            </a:xfrm>
            <a:prstGeom prst="rect">
              <a:avLst/>
            </a:prstGeom>
            <a:ln w="19050">
              <a:solidFill>
                <a:srgbClr val="660066"/>
              </a:solidFill>
            </a:ln>
          </p:spPr>
        </p:pic>
        <p:sp>
          <p:nvSpPr>
            <p:cNvPr id="44" name="Rounded Rectangle 43"/>
            <p:cNvSpPr/>
            <p:nvPr/>
          </p:nvSpPr>
          <p:spPr>
            <a:xfrm>
              <a:off x="1981200" y="1828800"/>
              <a:ext cx="411845" cy="1143000"/>
            </a:xfrm>
            <a:prstGeom prst="roundRect">
              <a:avLst/>
            </a:prstGeom>
            <a:noFill/>
            <a:ln w="25400" cap="rnd" cmpd="sng">
              <a:solidFill>
                <a:srgbClr val="FF0000"/>
              </a:solidFill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>
              <a:stCxn id="11" idx="2"/>
            </p:cNvCxnSpPr>
            <p:nvPr/>
          </p:nvCxnSpPr>
          <p:spPr>
            <a:xfrm flipH="1">
              <a:off x="2438401" y="1573426"/>
              <a:ext cx="1245718" cy="560174"/>
            </a:xfrm>
            <a:prstGeom prst="straightConnector1">
              <a:avLst/>
            </a:prstGeom>
            <a:ln w="12700">
              <a:solidFill>
                <a:srgbClr val="660066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5181600" y="3352800"/>
            <a:ext cx="3926824" cy="3429000"/>
            <a:chOff x="457200" y="838200"/>
            <a:chExt cx="4542796" cy="3581400"/>
          </a:xfrm>
        </p:grpSpPr>
        <p:pic>
          <p:nvPicPr>
            <p:cNvPr id="50" name="Picture 11" descr="02GO_classes_funct-process.tiff                                0121F808HD                             BE7B8504: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838200"/>
              <a:ext cx="3581400" cy="3581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Rectangle 14"/>
            <p:cNvSpPr>
              <a:spLocks noChangeArrowheads="1"/>
            </p:cNvSpPr>
            <p:nvPr/>
          </p:nvSpPr>
          <p:spPr bwMode="auto">
            <a:xfrm>
              <a:off x="3124200" y="1219200"/>
              <a:ext cx="914400" cy="381000"/>
            </a:xfrm>
            <a:prstGeom prst="rect">
              <a:avLst/>
            </a:prstGeom>
            <a:solidFill>
              <a:srgbClr val="F7E4FF">
                <a:alpha val="28999"/>
              </a:srgbClr>
            </a:solidFill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Rectangle 15"/>
            <p:cNvSpPr>
              <a:spLocks noChangeArrowheads="1"/>
            </p:cNvSpPr>
            <p:nvPr/>
          </p:nvSpPr>
          <p:spPr bwMode="auto">
            <a:xfrm>
              <a:off x="3124200" y="1828800"/>
              <a:ext cx="914400" cy="2438400"/>
            </a:xfrm>
            <a:prstGeom prst="rect">
              <a:avLst/>
            </a:prstGeom>
            <a:solidFill>
              <a:srgbClr val="F7E4FF">
                <a:alpha val="28999"/>
              </a:srgbClr>
            </a:solidFill>
            <a:ln w="19050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AutoShape 16"/>
            <p:cNvSpPr>
              <a:spLocks noChangeArrowheads="1"/>
            </p:cNvSpPr>
            <p:nvPr/>
          </p:nvSpPr>
          <p:spPr bwMode="auto">
            <a:xfrm>
              <a:off x="4114800" y="1371600"/>
              <a:ext cx="152400" cy="1371600"/>
            </a:xfrm>
            <a:prstGeom prst="curvedLeftArrow">
              <a:avLst>
                <a:gd name="adj1" fmla="val 180000"/>
                <a:gd name="adj2" fmla="val 360000"/>
                <a:gd name="adj3" fmla="val 33333"/>
              </a:avLst>
            </a:prstGeom>
            <a:solidFill>
              <a:srgbClr val="F7E4FF"/>
            </a:solidFill>
            <a:ln w="952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Rectangle 17"/>
            <p:cNvSpPr>
              <a:spLocks noChangeArrowheads="1"/>
            </p:cNvSpPr>
            <p:nvPr/>
          </p:nvSpPr>
          <p:spPr bwMode="auto">
            <a:xfrm>
              <a:off x="4257675" y="1889125"/>
              <a:ext cx="742321" cy="2652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50" b="1" dirty="0" err="1">
                  <a:solidFill>
                    <a:srgbClr val="FF0000"/>
                  </a:solidFill>
                  <a:latin typeface="Arial"/>
                  <a:cs typeface="Arial"/>
                </a:rPr>
                <a:t>part_of</a:t>
              </a:r>
              <a:endParaRPr lang="en-US" sz="1050" b="1" dirty="0">
                <a:latin typeface="Arial"/>
                <a:cs typeface="Arial"/>
              </a:endParaRPr>
            </a:p>
          </p:txBody>
        </p:sp>
      </p:grpSp>
      <p:pic>
        <p:nvPicPr>
          <p:cNvPr id="55" name="Picture 20" descr="00PAH_MECHani_STEPS.jpg                                        0121F808HD                             BE7B8504: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011386"/>
            <a:ext cx="4343400" cy="2715987"/>
          </a:xfrm>
          <a:prstGeom prst="rect">
            <a:avLst/>
          </a:prstGeom>
          <a:noFill/>
          <a:ln w="15875">
            <a:solidFill>
              <a:schemeClr val="accent4">
                <a:lumMod val="60000"/>
                <a:lumOff val="4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/>
          <p:cNvGrpSpPr/>
          <p:nvPr/>
        </p:nvGrpSpPr>
        <p:grpSpPr>
          <a:xfrm>
            <a:off x="5638800" y="2362200"/>
            <a:ext cx="3276600" cy="689648"/>
            <a:chOff x="5638800" y="2362200"/>
            <a:chExt cx="3276600" cy="689648"/>
          </a:xfrm>
        </p:grpSpPr>
        <p:sp>
          <p:nvSpPr>
            <p:cNvPr id="15" name="Rectangle 10"/>
            <p:cNvSpPr>
              <a:spLocks noChangeArrowheads="1"/>
            </p:cNvSpPr>
            <p:nvPr/>
          </p:nvSpPr>
          <p:spPr bwMode="auto">
            <a:xfrm>
              <a:off x="5638800" y="2720988"/>
              <a:ext cx="1295400" cy="33086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9525">
              <a:solidFill>
                <a:srgbClr val="8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 anchorCtr="0">
              <a:spAutoFit/>
            </a:bodyPr>
            <a:lstStyle/>
            <a:p>
              <a:r>
                <a:rPr lang="en-US" sz="1550" b="1" dirty="0" smtClean="0">
                  <a:solidFill>
                    <a:schemeClr val="folHlink"/>
                  </a:solidFill>
                  <a:latin typeface="Arial"/>
                  <a:cs typeface="Arial"/>
                </a:rPr>
                <a:t>4</a:t>
              </a:r>
              <a:r>
                <a:rPr lang="en-US" sz="1550" b="1" dirty="0" smtClean="0">
                  <a:solidFill>
                    <a:schemeClr val="folHlink"/>
                  </a:solidFill>
                  <a:latin typeface="Arial"/>
                  <a:ea typeface="Lucida Grande"/>
                  <a:cs typeface="Arial"/>
                </a:rPr>
                <a:t>aO</a:t>
              </a:r>
              <a:r>
                <a:rPr lang="en-US" sz="1550" b="1" dirty="0" smtClean="0">
                  <a:solidFill>
                    <a:schemeClr val="folHlink"/>
                  </a:solidFill>
                  <a:latin typeface="Arial"/>
                  <a:cs typeface="Arial"/>
                </a:rPr>
                <a:t>H</a:t>
              </a:r>
              <a:r>
                <a:rPr lang="en-US" sz="1550" b="1" dirty="0">
                  <a:solidFill>
                    <a:schemeClr val="folHlink"/>
                  </a:solidFill>
                  <a:latin typeface="Arial"/>
                  <a:cs typeface="Arial"/>
                </a:rPr>
                <a:t>-BH2</a:t>
              </a:r>
              <a:endParaRPr lang="en-US" sz="1550" b="1" dirty="0">
                <a:latin typeface="Arial"/>
                <a:cs typeface="Arial"/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7162800" y="2362200"/>
              <a:ext cx="1752600" cy="609600"/>
            </a:xfrm>
            <a:prstGeom prst="roundRect">
              <a:avLst/>
            </a:prstGeom>
            <a:solidFill>
              <a:srgbClr val="FFEFF8"/>
            </a:solidFill>
            <a:ln w="19050">
              <a:solidFill>
                <a:srgbClr val="66006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17475" indent="-117475"/>
              <a:r>
                <a:rPr lang="en-US" sz="1050" b="1" dirty="0" smtClean="0">
                  <a:solidFill>
                    <a:srgbClr val="800080"/>
                  </a:solidFill>
                  <a:latin typeface="Arial"/>
                  <a:ea typeface="Wingdings"/>
                  <a:cs typeface="Arial"/>
                  <a:sym typeface="Wingdings"/>
                </a:rPr>
                <a:t></a:t>
              </a:r>
              <a:r>
                <a:rPr lang="en-US" sz="1050" b="1" dirty="0" err="1">
                  <a:solidFill>
                    <a:srgbClr val="800080"/>
                  </a:solidFill>
                  <a:latin typeface="Arial"/>
                  <a:cs typeface="Arial"/>
                  <a:sym typeface="Wingdings"/>
                </a:rPr>
                <a:t>PheOH</a:t>
              </a:r>
              <a:r>
                <a:rPr lang="en-US" sz="1050" b="1" dirty="0">
                  <a:solidFill>
                    <a:srgbClr val="800080"/>
                  </a:solidFill>
                  <a:latin typeface="Arial"/>
                  <a:cs typeface="Arial"/>
                  <a:sym typeface="Wingdings"/>
                </a:rPr>
                <a:t>/</a:t>
              </a:r>
              <a:r>
                <a:rPr lang="en-US" sz="1050" b="1" dirty="0" err="1">
                  <a:solidFill>
                    <a:srgbClr val="800080"/>
                  </a:solidFill>
                  <a:latin typeface="Arial"/>
                  <a:cs typeface="Arial"/>
                  <a:sym typeface="Wingdings"/>
                </a:rPr>
                <a:t>TyrOH</a:t>
              </a:r>
              <a:r>
                <a:rPr lang="en-US" sz="1050" b="1" dirty="0">
                  <a:solidFill>
                    <a:srgbClr val="800080"/>
                  </a:solidFill>
                  <a:latin typeface="Arial"/>
                  <a:cs typeface="Arial"/>
                  <a:sym typeface="Wingdings"/>
                </a:rPr>
                <a:t>/</a:t>
              </a:r>
              <a:r>
                <a:rPr lang="en-US" sz="1050" b="1" dirty="0" err="1">
                  <a:solidFill>
                    <a:srgbClr val="800080"/>
                  </a:solidFill>
                  <a:latin typeface="Arial"/>
                  <a:cs typeface="Arial"/>
                  <a:sym typeface="Wingdings"/>
                </a:rPr>
                <a:t>TrpOH</a:t>
              </a:r>
              <a:r>
                <a:rPr lang="en-US" sz="1050" b="1" dirty="0" smtClean="0">
                  <a:solidFill>
                    <a:srgbClr val="800080"/>
                  </a:solidFill>
                  <a:latin typeface="Arial"/>
                  <a:cs typeface="Arial"/>
                </a:rPr>
                <a:t>             enzyme product</a:t>
              </a:r>
            </a:p>
            <a:p>
              <a:r>
                <a:rPr lang="en-US" sz="1050" b="1" dirty="0" smtClean="0">
                  <a:solidFill>
                    <a:srgbClr val="800080"/>
                  </a:solidFill>
                  <a:latin typeface="Arial"/>
                  <a:ea typeface="Wingdings"/>
                  <a:cs typeface="Arial"/>
                  <a:sym typeface="Wingdings"/>
                </a:rPr>
                <a:t></a:t>
              </a:r>
              <a:r>
                <a:rPr lang="en-US" sz="1050" b="1" dirty="0" smtClean="0">
                  <a:solidFill>
                    <a:srgbClr val="800080"/>
                  </a:solidFill>
                  <a:latin typeface="Arial"/>
                  <a:cs typeface="Arial"/>
                  <a:sym typeface="Wingdings"/>
                </a:rPr>
                <a:t>PCD</a:t>
              </a:r>
              <a:r>
                <a:rPr lang="en-US" sz="1050" b="1" dirty="0" smtClean="0">
                  <a:solidFill>
                    <a:srgbClr val="800080"/>
                  </a:solidFill>
                  <a:latin typeface="Arial"/>
                  <a:cs typeface="Arial"/>
                </a:rPr>
                <a:t> enzyme substrate  </a:t>
              </a:r>
              <a:endParaRPr lang="en-US" sz="1050" b="1" dirty="0">
                <a:solidFill>
                  <a:srgbClr val="800080"/>
                </a:solidFill>
                <a:latin typeface="Arial"/>
                <a:cs typeface="Arial"/>
              </a:endParaRPr>
            </a:p>
          </p:txBody>
        </p:sp>
        <p:cxnSp>
          <p:nvCxnSpPr>
            <p:cNvPr id="39" name="Straight Arrow Connector 38"/>
            <p:cNvCxnSpPr>
              <a:stCxn id="15" idx="3"/>
              <a:endCxn id="29" idx="1"/>
            </p:cNvCxnSpPr>
            <p:nvPr/>
          </p:nvCxnSpPr>
          <p:spPr>
            <a:xfrm flipV="1">
              <a:off x="6934200" y="2667000"/>
              <a:ext cx="228600" cy="219418"/>
            </a:xfrm>
            <a:prstGeom prst="straightConnector1">
              <a:avLst/>
            </a:prstGeom>
            <a:ln w="9525">
              <a:solidFill>
                <a:srgbClr val="80008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8" name="Picture 57" descr="Logo01_DarkBlueAcronym.png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530" y="6560427"/>
            <a:ext cx="700851" cy="266776"/>
          </a:xfrm>
          <a:prstGeom prst="rect">
            <a:avLst/>
          </a:prstGeom>
        </p:spPr>
      </p:pic>
      <p:sp>
        <p:nvSpPr>
          <p:cNvPr id="59" name="Rectangle 3"/>
          <p:cNvSpPr txBox="1">
            <a:spLocks noChangeArrowheads="1"/>
          </p:cNvSpPr>
          <p:nvPr/>
        </p:nvSpPr>
        <p:spPr bwMode="auto">
          <a:xfrm>
            <a:off x="4800600" y="58058"/>
            <a:ext cx="2438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sz="2300" b="1" u="sng" dirty="0" smtClean="0">
                <a:solidFill>
                  <a:srgbClr val="330066"/>
                </a:solidFill>
                <a:latin typeface="Arial Rounded MT Bold" charset="0"/>
              </a:rPr>
              <a:t> </a:t>
            </a:r>
            <a:r>
              <a:rPr lang="en-US" sz="2350" b="1" u="sng" dirty="0" smtClean="0">
                <a:solidFill>
                  <a:srgbClr val="330066"/>
                </a:solidFill>
                <a:latin typeface="Arial"/>
                <a:cs typeface="Arial"/>
              </a:rPr>
              <a:t> - Why Bother?</a:t>
            </a:r>
            <a:endParaRPr lang="en-US" sz="2350" b="1" u="sng" dirty="0">
              <a:solidFill>
                <a:srgbClr val="33006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5443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/>
      <p:bldP spid="5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76200" y="76200"/>
            <a:ext cx="85344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sz="2000" b="1" u="sng" dirty="0" smtClean="0">
                <a:solidFill>
                  <a:srgbClr val="330066"/>
                </a:solidFill>
                <a:latin typeface="Arial"/>
                <a:cs typeface="Arial"/>
              </a:rPr>
              <a:t>PAH Enzyme </a:t>
            </a:r>
            <a:r>
              <a:rPr lang="en-US" sz="2000" b="1" u="sng" dirty="0">
                <a:solidFill>
                  <a:srgbClr val="330066"/>
                </a:solidFill>
                <a:latin typeface="Arial"/>
                <a:cs typeface="Arial"/>
              </a:rPr>
              <a:t>Activity </a:t>
            </a:r>
            <a:r>
              <a:rPr lang="en-US" sz="2000" b="1" u="sng" dirty="0" smtClean="0">
                <a:solidFill>
                  <a:srgbClr val="330066"/>
                </a:solidFill>
                <a:latin typeface="Arial"/>
                <a:cs typeface="Arial"/>
              </a:rPr>
              <a:t>Onto Model: Modified Situational Role Model</a:t>
            </a:r>
            <a:endParaRPr lang="en-US" sz="2000" b="1" u="sng" dirty="0">
              <a:solidFill>
                <a:srgbClr val="330066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9728" y="6665976"/>
            <a:ext cx="347472" cy="192024"/>
          </a:xfrm>
        </p:spPr>
        <p:txBody>
          <a:bodyPr/>
          <a:lstStyle/>
          <a:p>
            <a:pPr>
              <a:defRPr/>
            </a:pPr>
            <a:fld id="{D1E26854-8C85-3A48-B074-7CB503D22FA8}" type="slidenum">
              <a:rPr lang="en-US" sz="800" smtClean="0">
                <a:solidFill>
                  <a:srgbClr val="0000FF"/>
                </a:solidFill>
                <a:latin typeface="Arial"/>
                <a:cs typeface="Arial"/>
              </a:rPr>
              <a:pPr>
                <a:defRPr/>
              </a:pPr>
              <a:t>38</a:t>
            </a:fld>
            <a:endParaRPr lang="en-US" sz="8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pic>
        <p:nvPicPr>
          <p:cNvPr id="15" name="Picture 4" descr="01Phe-Tyr_BH4prephe#121F80C.gif                                0121F808HD                             BE7B8504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733" y="1219200"/>
            <a:ext cx="51816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5" name="Group 144"/>
          <p:cNvGrpSpPr/>
          <p:nvPr/>
        </p:nvGrpSpPr>
        <p:grpSpPr>
          <a:xfrm>
            <a:off x="2154162" y="609600"/>
            <a:ext cx="4631269" cy="1905000"/>
            <a:chOff x="2154162" y="609600"/>
            <a:chExt cx="4631269" cy="1905000"/>
          </a:xfrm>
        </p:grpSpPr>
        <p:sp>
          <p:nvSpPr>
            <p:cNvPr id="21" name="AutoShape 7"/>
            <p:cNvSpPr>
              <a:spLocks noChangeArrowheads="1"/>
            </p:cNvSpPr>
            <p:nvPr/>
          </p:nvSpPr>
          <p:spPr bwMode="auto">
            <a:xfrm>
              <a:off x="4317996" y="1143000"/>
              <a:ext cx="152400" cy="609600"/>
            </a:xfrm>
            <a:prstGeom prst="downArrow">
              <a:avLst>
                <a:gd name="adj1" fmla="val 50000"/>
                <a:gd name="adj2" fmla="val 65625"/>
              </a:avLst>
            </a:prstGeom>
            <a:gradFill flip="none" rotWithShape="1">
              <a:gsLst>
                <a:gs pos="0">
                  <a:srgbClr val="980D63"/>
                </a:gs>
                <a:gs pos="100000">
                  <a:srgbClr val="FFFFFF"/>
                </a:gs>
              </a:gsLst>
              <a:lin ang="16200000" scaled="0"/>
              <a:tileRect/>
            </a:gradFill>
            <a:ln w="12700" cmpd="sng">
              <a:solidFill>
                <a:srgbClr val="520053"/>
              </a:solidFill>
              <a:headEnd type="none" w="sm" len="sm"/>
              <a:tailEnd type="none" w="sm" len="sm"/>
            </a:ln>
            <a:ex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 dirty="0">
                <a:ln>
                  <a:solidFill>
                    <a:schemeClr val="tx2">
                      <a:lumMod val="50000"/>
                    </a:schemeClr>
                  </a:solidFill>
                </a:ln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2154162" y="609600"/>
              <a:ext cx="4631269" cy="533400"/>
            </a:xfrm>
            <a:prstGeom prst="roundRect">
              <a:avLst/>
            </a:prstGeom>
            <a:solidFill>
              <a:srgbClr val="FFEFF8"/>
            </a:solidFill>
            <a:ln w="19050">
              <a:solidFill>
                <a:srgbClr val="66006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900" b="1" dirty="0">
                  <a:solidFill>
                    <a:srgbClr val="000090"/>
                  </a:solidFill>
                  <a:latin typeface="Arial"/>
                  <a:cs typeface="Arial"/>
                </a:rPr>
                <a:t>Enzymes are bearers of </a:t>
              </a:r>
              <a:r>
                <a:rPr lang="en-US" sz="1900" b="1" dirty="0" err="1">
                  <a:solidFill>
                    <a:srgbClr val="000090"/>
                  </a:solidFill>
                  <a:latin typeface="Arial"/>
                  <a:cs typeface="Arial"/>
                </a:rPr>
                <a:t>bfo:function</a:t>
              </a:r>
              <a:r>
                <a:rPr lang="en-US" dirty="0">
                  <a:solidFill>
                    <a:srgbClr val="000090"/>
                  </a:solidFill>
                  <a:latin typeface="Arial Rounded MT Bold"/>
                  <a:cs typeface="Arial Rounded MT Bold"/>
                </a:rPr>
                <a:t> 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4165595" y="1870364"/>
              <a:ext cx="457201" cy="644236"/>
              <a:chOff x="4013192" y="2149760"/>
              <a:chExt cx="457201" cy="644236"/>
            </a:xfrm>
          </p:grpSpPr>
          <p:pic>
            <p:nvPicPr>
              <p:cNvPr id="18" name="Picture 7" descr="PAXtetramer_bubles.tiff                                        0121E607HD                             BE7B8504: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55528" y="2149760"/>
                <a:ext cx="364417" cy="4156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Rectangle 5"/>
              <p:cNvSpPr>
                <a:spLocks noChangeArrowheads="1"/>
              </p:cNvSpPr>
              <p:nvPr/>
            </p:nvSpPr>
            <p:spPr bwMode="auto">
              <a:xfrm>
                <a:off x="4013192" y="2547775"/>
                <a:ext cx="457201" cy="2462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US" sz="1000" b="1" dirty="0" smtClean="0">
                    <a:solidFill>
                      <a:srgbClr val="520053"/>
                    </a:solidFill>
                    <a:latin typeface="Arial Rounded MT Bold" charset="0"/>
                  </a:rPr>
                  <a:t>PAH</a:t>
                </a:r>
                <a:endParaRPr lang="en-US" sz="1000" dirty="0">
                  <a:solidFill>
                    <a:srgbClr val="520053"/>
                  </a:solidFill>
                </a:endParaRPr>
              </a:p>
            </p:txBody>
          </p:sp>
        </p:grpSp>
      </p:grpSp>
      <p:grpSp>
        <p:nvGrpSpPr>
          <p:cNvPr id="146" name="Group 145"/>
          <p:cNvGrpSpPr/>
          <p:nvPr/>
        </p:nvGrpSpPr>
        <p:grpSpPr>
          <a:xfrm>
            <a:off x="967437" y="1600200"/>
            <a:ext cx="7338363" cy="4953000"/>
            <a:chOff x="967437" y="1600200"/>
            <a:chExt cx="7338363" cy="4953000"/>
          </a:xfrm>
        </p:grpSpPr>
        <p:pic>
          <p:nvPicPr>
            <p:cNvPr id="4" name="Picture 3" descr="RoleOfChemEnt.tif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00" y="4267200"/>
              <a:ext cx="5105400" cy="16002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30" name="Rounded Rectangle 29"/>
            <p:cNvSpPr/>
            <p:nvPr/>
          </p:nvSpPr>
          <p:spPr>
            <a:xfrm>
              <a:off x="1752600" y="6019800"/>
              <a:ext cx="5410200" cy="533400"/>
            </a:xfrm>
            <a:prstGeom prst="roundRect">
              <a:avLst/>
            </a:prstGeom>
            <a:solidFill>
              <a:srgbClr val="FFEFF8"/>
            </a:solidFill>
            <a:ln w="19050">
              <a:solidFill>
                <a:srgbClr val="66006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0090"/>
                  </a:solidFill>
                  <a:latin typeface="Arial"/>
                  <a:cs typeface="Arial"/>
                </a:rPr>
                <a:t>Other participants </a:t>
              </a:r>
              <a:r>
                <a:rPr lang="en-US" b="1" dirty="0">
                  <a:solidFill>
                    <a:srgbClr val="000090"/>
                  </a:solidFill>
                  <a:latin typeface="Arial"/>
                  <a:cs typeface="Arial"/>
                </a:rPr>
                <a:t>of enzymatic processes </a:t>
              </a:r>
              <a:endParaRPr lang="en-US" b="1" dirty="0" smtClean="0">
                <a:solidFill>
                  <a:srgbClr val="000090"/>
                </a:solidFill>
                <a:latin typeface="Arial"/>
                <a:cs typeface="Arial"/>
              </a:endParaRPr>
            </a:p>
            <a:p>
              <a:pPr algn="ctr"/>
              <a:r>
                <a:rPr lang="en-US" b="1" dirty="0">
                  <a:solidFill>
                    <a:srgbClr val="000090"/>
                  </a:solidFill>
                  <a:latin typeface="Arial"/>
                  <a:cs typeface="Arial"/>
                </a:rPr>
                <a:t>a</a:t>
              </a:r>
              <a:r>
                <a:rPr lang="en-US" b="1" dirty="0" smtClean="0">
                  <a:solidFill>
                    <a:srgbClr val="000090"/>
                  </a:solidFill>
                  <a:latin typeface="Arial"/>
                  <a:cs typeface="Arial"/>
                </a:rPr>
                <a:t>re bearers </a:t>
              </a:r>
              <a:r>
                <a:rPr lang="en-US" b="1" dirty="0">
                  <a:solidFill>
                    <a:srgbClr val="000090"/>
                  </a:solidFill>
                  <a:latin typeface="Arial"/>
                  <a:cs typeface="Arial"/>
                </a:rPr>
                <a:t>of </a:t>
              </a:r>
              <a:r>
                <a:rPr lang="en-US" b="1" dirty="0" err="1">
                  <a:solidFill>
                    <a:srgbClr val="000090"/>
                  </a:solidFill>
                  <a:latin typeface="Arial"/>
                  <a:cs typeface="Arial"/>
                </a:rPr>
                <a:t>bfo:role</a:t>
              </a:r>
              <a:endParaRPr lang="en-US" b="1" dirty="0">
                <a:solidFill>
                  <a:srgbClr val="000090"/>
                </a:solidFill>
                <a:latin typeface="Arial"/>
                <a:cs typeface="Arial"/>
              </a:endParaRPr>
            </a:p>
          </p:txBody>
        </p:sp>
        <p:sp>
          <p:nvSpPr>
            <p:cNvPr id="31" name="Rectangle 5"/>
            <p:cNvSpPr>
              <a:spLocks noChangeArrowheads="1"/>
            </p:cNvSpPr>
            <p:nvPr/>
          </p:nvSpPr>
          <p:spPr bwMode="auto">
            <a:xfrm>
              <a:off x="967437" y="1676400"/>
              <a:ext cx="556563" cy="307777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254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91440" rIns="91440" anchor="ctr" anchorCtr="0">
              <a:spAutoFit/>
            </a:bodyPr>
            <a:lstStyle/>
            <a:p>
              <a:pPr algn="ctr"/>
              <a:r>
                <a:rPr lang="en-US" sz="1400" b="1" dirty="0" err="1">
                  <a:solidFill>
                    <a:srgbClr val="FF0000"/>
                  </a:solidFill>
                  <a:latin typeface="Arial"/>
                  <a:cs typeface="Arial"/>
                </a:rPr>
                <a:t>Phe</a:t>
              </a:r>
              <a:endParaRPr lang="en-US" sz="1400" b="1" dirty="0">
                <a:solidFill>
                  <a:srgbClr val="FF0000"/>
                </a:solidFill>
                <a:latin typeface="Arial"/>
                <a:cs typeface="Arial"/>
              </a:endParaRPr>
            </a:p>
          </p:txBody>
        </p:sp>
        <p:sp>
          <p:nvSpPr>
            <p:cNvPr id="38" name="Rectangle 5"/>
            <p:cNvSpPr>
              <a:spLocks noChangeArrowheads="1"/>
            </p:cNvSpPr>
            <p:nvPr/>
          </p:nvSpPr>
          <p:spPr bwMode="auto">
            <a:xfrm>
              <a:off x="7749237" y="1600200"/>
              <a:ext cx="556563" cy="307777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25400">
              <a:solidFill>
                <a:srgbClr val="00009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91440" rIns="91440" anchor="ctr" anchorCtr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0000A1"/>
                  </a:solidFill>
                  <a:latin typeface="Arial"/>
                  <a:cs typeface="Arial"/>
                </a:rPr>
                <a:t>Tyr</a:t>
              </a:r>
              <a:endParaRPr lang="en-US" sz="1400" b="1" dirty="0">
                <a:solidFill>
                  <a:srgbClr val="0000A1"/>
                </a:solidFill>
                <a:latin typeface="Arial"/>
                <a:cs typeface="Arial"/>
              </a:endParaRPr>
            </a:p>
          </p:txBody>
        </p:sp>
        <p:sp>
          <p:nvSpPr>
            <p:cNvPr id="39" name="Rectangle 5"/>
            <p:cNvSpPr>
              <a:spLocks noChangeArrowheads="1"/>
            </p:cNvSpPr>
            <p:nvPr/>
          </p:nvSpPr>
          <p:spPr bwMode="auto">
            <a:xfrm>
              <a:off x="7035798" y="3653135"/>
              <a:ext cx="762000" cy="461665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25400">
              <a:solidFill>
                <a:srgbClr val="0C7F6B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91440" rIns="91440" anchor="ctr" anchorCtr="0">
              <a:spAutoFit/>
            </a:bodyPr>
            <a:lstStyle/>
            <a:p>
              <a:r>
                <a:rPr lang="en-US" sz="1200" b="1" dirty="0" smtClean="0">
                  <a:solidFill>
                    <a:srgbClr val="0C7F6B"/>
                  </a:solidFill>
                  <a:latin typeface="Arial"/>
                  <a:cs typeface="Arial"/>
                </a:rPr>
                <a:t>4</a:t>
              </a:r>
              <a:r>
                <a:rPr lang="en-US" sz="1200" b="1" dirty="0" smtClean="0">
                  <a:solidFill>
                    <a:srgbClr val="0C7F6B"/>
                  </a:solidFill>
                  <a:latin typeface="Arial"/>
                  <a:ea typeface="Lucida Grande"/>
                  <a:cs typeface="Arial"/>
                </a:rPr>
                <a:t>α</a:t>
              </a:r>
              <a:r>
                <a:rPr lang="en-US" sz="1200" b="1" dirty="0" smtClean="0">
                  <a:solidFill>
                    <a:srgbClr val="0C7F6B"/>
                  </a:solidFill>
                  <a:latin typeface="Arial"/>
                  <a:cs typeface="Arial"/>
                </a:rPr>
                <a:t>OH</a:t>
              </a:r>
              <a:r>
                <a:rPr lang="en-US" sz="1200" b="1" dirty="0">
                  <a:solidFill>
                    <a:srgbClr val="0C7F6B"/>
                  </a:solidFill>
                  <a:latin typeface="Arial"/>
                  <a:cs typeface="Arial"/>
                </a:rPr>
                <a:t>-BH2</a:t>
              </a:r>
            </a:p>
          </p:txBody>
        </p:sp>
        <p:sp>
          <p:nvSpPr>
            <p:cNvPr id="40" name="Rectangle 5"/>
            <p:cNvSpPr>
              <a:spLocks noChangeArrowheads="1"/>
            </p:cNvSpPr>
            <p:nvPr/>
          </p:nvSpPr>
          <p:spPr bwMode="auto">
            <a:xfrm>
              <a:off x="1524000" y="3578423"/>
              <a:ext cx="556563" cy="307777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25400">
              <a:solidFill>
                <a:srgbClr val="8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91440" rIns="91440" anchor="ctr" anchorCtr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folHlink"/>
                  </a:solidFill>
                  <a:latin typeface="Arial"/>
                  <a:cs typeface="Arial"/>
                </a:rPr>
                <a:t>BH4</a:t>
              </a:r>
              <a:endParaRPr lang="en-US" sz="1400" b="1" dirty="0">
                <a:latin typeface="Arial"/>
                <a:cs typeface="Arial"/>
              </a:endParaRPr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1795832" y="3886200"/>
            <a:ext cx="2806649" cy="1346708"/>
            <a:chOff x="1795832" y="3886200"/>
            <a:chExt cx="2806649" cy="1346708"/>
          </a:xfrm>
        </p:grpSpPr>
        <p:cxnSp>
          <p:nvCxnSpPr>
            <p:cNvPr id="86" name="Straight Arrow Connector 85"/>
            <p:cNvCxnSpPr/>
            <p:nvPr/>
          </p:nvCxnSpPr>
          <p:spPr>
            <a:xfrm>
              <a:off x="1795832" y="4756217"/>
              <a:ext cx="559851" cy="1354"/>
            </a:xfrm>
            <a:prstGeom prst="straightConnector1">
              <a:avLst/>
            </a:prstGeom>
            <a:ln w="25400">
              <a:solidFill>
                <a:srgbClr val="80008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Elbow Connector 63" title="xghdhh"/>
            <p:cNvCxnSpPr>
              <a:stCxn id="40" idx="2"/>
            </p:cNvCxnSpPr>
            <p:nvPr/>
          </p:nvCxnSpPr>
          <p:spPr>
            <a:xfrm rot="16200000" flipH="1">
              <a:off x="1510742" y="4177740"/>
              <a:ext cx="1143000" cy="559920"/>
            </a:xfrm>
            <a:prstGeom prst="bentConnector3">
              <a:avLst>
                <a:gd name="adj1" fmla="val 99722"/>
              </a:avLst>
            </a:prstGeom>
            <a:ln w="25400">
              <a:solidFill>
                <a:srgbClr val="80008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Rectangle 5"/>
            <p:cNvSpPr>
              <a:spLocks noChangeArrowheads="1"/>
            </p:cNvSpPr>
            <p:nvPr/>
          </p:nvSpPr>
          <p:spPr bwMode="auto">
            <a:xfrm>
              <a:off x="2362200" y="4641850"/>
              <a:ext cx="2240280" cy="283464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25400">
              <a:solidFill>
                <a:srgbClr val="8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91440" rIns="91440" anchor="ctr" anchorCtr="0">
              <a:spAutoFit/>
            </a:bodyPr>
            <a:lstStyle/>
            <a:p>
              <a:pPr algn="ctr"/>
              <a:endParaRPr lang="en-US" sz="1400" dirty="0"/>
            </a:p>
          </p:txBody>
        </p:sp>
        <p:sp>
          <p:nvSpPr>
            <p:cNvPr id="76" name="Rectangle 5"/>
            <p:cNvSpPr>
              <a:spLocks noChangeArrowheads="1"/>
            </p:cNvSpPr>
            <p:nvPr/>
          </p:nvSpPr>
          <p:spPr bwMode="auto">
            <a:xfrm>
              <a:off x="2362201" y="4940300"/>
              <a:ext cx="2240280" cy="292608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25400">
              <a:solidFill>
                <a:srgbClr val="8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91440" rIns="91440" anchor="ctr" anchorCtr="0">
              <a:spAutoFit/>
            </a:bodyPr>
            <a:lstStyle/>
            <a:p>
              <a:pPr algn="ctr"/>
              <a:endParaRPr lang="en-US" sz="1400" dirty="0"/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2370667" y="1907978"/>
            <a:ext cx="5656852" cy="3627019"/>
            <a:chOff x="2370667" y="1907978"/>
            <a:chExt cx="5656852" cy="3627019"/>
          </a:xfrm>
        </p:grpSpPr>
        <p:sp>
          <p:nvSpPr>
            <p:cNvPr id="133" name="Rectangle 5"/>
            <p:cNvSpPr>
              <a:spLocks noChangeArrowheads="1"/>
            </p:cNvSpPr>
            <p:nvPr/>
          </p:nvSpPr>
          <p:spPr bwMode="auto">
            <a:xfrm>
              <a:off x="2370667" y="5278965"/>
              <a:ext cx="2582333" cy="256032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1750">
              <a:gradFill flip="none" rotWithShape="1">
                <a:gsLst>
                  <a:gs pos="31000">
                    <a:srgbClr val="000090"/>
                  </a:gs>
                  <a:gs pos="100000">
                    <a:srgbClr val="FFFFFF"/>
                  </a:gs>
                  <a:gs pos="99000">
                    <a:srgbClr val="0C7F6B"/>
                  </a:gs>
                </a:gsLst>
                <a:path path="circle">
                  <a:fillToRect l="100000" t="100000"/>
                </a:path>
                <a:tileRect r="-100000" b="-100000"/>
              </a:gra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91440" rIns="91440" anchor="ctr" anchorCtr="0">
              <a:spAutoFit/>
            </a:bodyPr>
            <a:lstStyle/>
            <a:p>
              <a:pPr algn="ctr"/>
              <a:endParaRPr lang="en-US" sz="1400" dirty="0"/>
            </a:p>
          </p:txBody>
        </p:sp>
        <p:cxnSp>
          <p:nvCxnSpPr>
            <p:cNvPr id="15388" name="Elbow Connector 15387"/>
            <p:cNvCxnSpPr>
              <a:stCxn id="38" idx="2"/>
            </p:cNvCxnSpPr>
            <p:nvPr/>
          </p:nvCxnSpPr>
          <p:spPr>
            <a:xfrm rot="5400000">
              <a:off x="4708669" y="2152309"/>
              <a:ext cx="3563182" cy="3074519"/>
            </a:xfrm>
            <a:prstGeom prst="bentConnector3">
              <a:avLst>
                <a:gd name="adj1" fmla="val 100612"/>
              </a:avLst>
            </a:prstGeom>
            <a:ln>
              <a:solidFill>
                <a:srgbClr val="00009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Elbow Connector 114"/>
            <p:cNvCxnSpPr>
              <a:stCxn id="39" idx="2"/>
            </p:cNvCxnSpPr>
            <p:nvPr/>
          </p:nvCxnSpPr>
          <p:spPr>
            <a:xfrm rot="5400000">
              <a:off x="5563102" y="3504702"/>
              <a:ext cx="1243598" cy="2463795"/>
            </a:xfrm>
            <a:prstGeom prst="bentConnector2">
              <a:avLst/>
            </a:prstGeom>
            <a:ln>
              <a:solidFill>
                <a:srgbClr val="0C7F6B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1" name="Picture 140" descr="00PAH_Catal-02-RED_REALIZ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" y="914400"/>
            <a:ext cx="7772400" cy="5678750"/>
          </a:xfrm>
          <a:prstGeom prst="rect">
            <a:avLst/>
          </a:prstGeom>
        </p:spPr>
      </p:pic>
      <p:grpSp>
        <p:nvGrpSpPr>
          <p:cNvPr id="147" name="Group 146"/>
          <p:cNvGrpSpPr/>
          <p:nvPr/>
        </p:nvGrpSpPr>
        <p:grpSpPr>
          <a:xfrm>
            <a:off x="1241182" y="1984176"/>
            <a:ext cx="3483218" cy="3883224"/>
            <a:chOff x="1241182" y="1984176"/>
            <a:chExt cx="3483218" cy="3883224"/>
          </a:xfrm>
        </p:grpSpPr>
        <p:cxnSp>
          <p:nvCxnSpPr>
            <p:cNvPr id="61" name="Straight Arrow Connector 60"/>
            <p:cNvCxnSpPr/>
            <p:nvPr/>
          </p:nvCxnSpPr>
          <p:spPr>
            <a:xfrm>
              <a:off x="1241182" y="5181600"/>
              <a:ext cx="892419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5"/>
            <p:cNvSpPr>
              <a:spLocks noChangeArrowheads="1"/>
            </p:cNvSpPr>
            <p:nvPr/>
          </p:nvSpPr>
          <p:spPr bwMode="auto">
            <a:xfrm>
              <a:off x="2133601" y="4953000"/>
              <a:ext cx="2438399" cy="301752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254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91440" rIns="91440" anchor="ctr" anchorCtr="0">
              <a:spAutoFit/>
            </a:bodyPr>
            <a:lstStyle/>
            <a:p>
              <a:pPr algn="ctr"/>
              <a:endParaRPr lang="en-US" sz="1400" dirty="0"/>
            </a:p>
          </p:txBody>
        </p:sp>
        <p:sp>
          <p:nvSpPr>
            <p:cNvPr id="41" name="Rectangle 5"/>
            <p:cNvSpPr>
              <a:spLocks noChangeArrowheads="1"/>
            </p:cNvSpPr>
            <p:nvPr/>
          </p:nvSpPr>
          <p:spPr bwMode="auto">
            <a:xfrm>
              <a:off x="2133600" y="5559623"/>
              <a:ext cx="2590800" cy="307777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254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91440" rIns="91440" anchor="ctr" anchorCtr="0">
              <a:spAutoFit/>
            </a:bodyPr>
            <a:lstStyle/>
            <a:p>
              <a:pPr algn="ctr"/>
              <a:endParaRPr lang="en-US" sz="1400" dirty="0"/>
            </a:p>
          </p:txBody>
        </p:sp>
        <p:cxnSp>
          <p:nvCxnSpPr>
            <p:cNvPr id="56" name="Elbow Connector 55"/>
            <p:cNvCxnSpPr>
              <a:stCxn id="31" idx="2"/>
            </p:cNvCxnSpPr>
            <p:nvPr/>
          </p:nvCxnSpPr>
          <p:spPr>
            <a:xfrm rot="16200000" flipH="1">
              <a:off x="-175752" y="3405647"/>
              <a:ext cx="3730823" cy="887881"/>
            </a:xfrm>
            <a:prstGeom prst="bentConnector3">
              <a:avLst>
                <a:gd name="adj1" fmla="val 99529"/>
              </a:avLst>
            </a:prstGeom>
            <a:ln w="25400"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1" name="Picture 150" descr="00PAH_Catal-03-GREEN_hasPARTICIP.jpg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" y="914400"/>
            <a:ext cx="7772400" cy="5678424"/>
          </a:xfrm>
          <a:prstGeom prst="rect">
            <a:avLst/>
          </a:prstGeom>
        </p:spPr>
      </p:pic>
      <p:pic>
        <p:nvPicPr>
          <p:cNvPr id="152" name="Picture 151" descr="00PAH_Catal-04-BLUE_hasROLE.jpg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" y="914400"/>
            <a:ext cx="7772400" cy="5678424"/>
          </a:xfrm>
          <a:prstGeom prst="rect">
            <a:avLst/>
          </a:prstGeom>
        </p:spPr>
      </p:pic>
      <p:pic>
        <p:nvPicPr>
          <p:cNvPr id="142" name="Picture 141" descr="PAHactivity2-CORR.tif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09600"/>
            <a:ext cx="3063174" cy="2286000"/>
          </a:xfrm>
          <a:prstGeom prst="rect">
            <a:avLst/>
          </a:prstGeom>
          <a:ln w="12700">
            <a:solidFill>
              <a:srgbClr val="800080"/>
            </a:solidFill>
          </a:ln>
        </p:spPr>
      </p:pic>
      <p:pic>
        <p:nvPicPr>
          <p:cNvPr id="185" name="Picture 184" descr="Logo01_DarkBlueAcronym.png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530" y="6560427"/>
            <a:ext cx="700851" cy="26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8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76200" y="76200"/>
            <a:ext cx="7315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sz="2700" b="1" u="sng" dirty="0" smtClean="0">
                <a:solidFill>
                  <a:srgbClr val="330066"/>
                </a:solidFill>
                <a:latin typeface="Arial"/>
                <a:cs typeface="Arial"/>
              </a:rPr>
              <a:t>All Together Now: From Gene to Disease</a:t>
            </a:r>
            <a:endParaRPr lang="en-US" sz="2700" b="1" dirty="0"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9728" y="6665976"/>
            <a:ext cx="347472" cy="192024"/>
          </a:xfrm>
        </p:spPr>
        <p:txBody>
          <a:bodyPr/>
          <a:lstStyle/>
          <a:p>
            <a:pPr>
              <a:defRPr/>
            </a:pPr>
            <a:fld id="{D1E26854-8C85-3A48-B074-7CB503D22FA8}" type="slidenum">
              <a:rPr lang="en-US" sz="800" smtClean="0">
                <a:solidFill>
                  <a:srgbClr val="0000FF"/>
                </a:solidFill>
                <a:latin typeface="Arial"/>
                <a:cs typeface="Arial"/>
              </a:rPr>
              <a:pPr>
                <a:defRPr/>
              </a:pPr>
              <a:t>39</a:t>
            </a:fld>
            <a:endParaRPr lang="en-US" sz="8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pic>
        <p:nvPicPr>
          <p:cNvPr id="4" name="Picture 3" descr="00PAH_ALL-ThreeCOLOR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7" y="685800"/>
            <a:ext cx="8942613" cy="6062788"/>
          </a:xfrm>
          <a:prstGeom prst="rect">
            <a:avLst/>
          </a:prstGeom>
        </p:spPr>
      </p:pic>
      <p:pic>
        <p:nvPicPr>
          <p:cNvPr id="6" name="Picture 5" descr="Logo01_DarkBlueAcrony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530" y="6560427"/>
            <a:ext cx="700851" cy="2667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76200" y="0"/>
            <a:ext cx="8686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sz="2600" i="1" u="sng" dirty="0" smtClean="0">
                <a:solidFill>
                  <a:srgbClr val="070166"/>
                </a:solidFill>
                <a:latin typeface="Arial Rounded MT Bold" charset="0"/>
              </a:rPr>
              <a:t>LTFU Patient Visit</a:t>
            </a:r>
            <a:r>
              <a:rPr lang="en-US" sz="2600" u="sng" dirty="0" smtClean="0">
                <a:solidFill>
                  <a:srgbClr val="070166"/>
                </a:solidFill>
                <a:latin typeface="Arial Rounded MT Bold" charset="0"/>
              </a:rPr>
              <a:t> and/or </a:t>
            </a:r>
            <a:r>
              <a:rPr lang="en-US" sz="2600" i="1" u="sng" dirty="0" smtClean="0">
                <a:solidFill>
                  <a:srgbClr val="070166"/>
                </a:solidFill>
                <a:latin typeface="Arial Rounded MT Bold" charset="0"/>
              </a:rPr>
              <a:t>Research Participant Visit*</a:t>
            </a:r>
            <a:endParaRPr lang="en-US" sz="2600" i="1" dirty="0">
              <a:latin typeface="Calibri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92024" y="6665976"/>
            <a:ext cx="347472" cy="192024"/>
          </a:xfrm>
        </p:spPr>
        <p:txBody>
          <a:bodyPr/>
          <a:lstStyle/>
          <a:p>
            <a:pPr>
              <a:defRPr/>
            </a:pPr>
            <a:fld id="{D1E26854-8C85-3A48-B074-7CB503D22FA8}" type="slidenum">
              <a:rPr lang="en-US" sz="800" smtClean="0">
                <a:solidFill>
                  <a:srgbClr val="0000FF"/>
                </a:solidFill>
                <a:latin typeface="Arial"/>
                <a:cs typeface="Arial"/>
              </a:rPr>
              <a:pPr>
                <a:defRPr/>
              </a:pPr>
              <a:t>4</a:t>
            </a:fld>
            <a:endParaRPr lang="en-US" sz="8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pic>
        <p:nvPicPr>
          <p:cNvPr id="4" name="Picture 3" descr="Logo01_DarkBlueAcrony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530" y="6553200"/>
            <a:ext cx="700851" cy="266776"/>
          </a:xfrm>
          <a:prstGeom prst="rect">
            <a:avLst/>
          </a:prstGeom>
        </p:spPr>
      </p:pic>
      <p:sp>
        <p:nvSpPr>
          <p:cNvPr id="5" name="Rectangle 19"/>
          <p:cNvSpPr>
            <a:spLocks noChangeArrowheads="1"/>
          </p:cNvSpPr>
          <p:nvPr/>
        </p:nvSpPr>
        <p:spPr bwMode="auto">
          <a:xfrm>
            <a:off x="76200" y="533400"/>
            <a:ext cx="89154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117475" indent="-117475">
              <a:buFont typeface="Arial"/>
              <a:buChar char="•"/>
            </a:pPr>
            <a:r>
              <a:rPr lang="en-US" b="1" dirty="0" smtClean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 Rounded MT Bold" charset="0"/>
              </a:rPr>
              <a:t> </a:t>
            </a:r>
            <a:r>
              <a:rPr lang="en-US" b="1" dirty="0" smtClean="0">
                <a:solidFill>
                  <a:srgbClr val="1E0F8B"/>
                </a:solidFill>
                <a:latin typeface="Arial Rounded MT Bold" charset="0"/>
              </a:rPr>
              <a:t>Patient/Research Study Participant provides the filled  </a:t>
            </a:r>
            <a:r>
              <a:rPr lang="en-US" b="1" i="1" dirty="0" smtClean="0">
                <a:solidFill>
                  <a:srgbClr val="0000FF"/>
                </a:solidFill>
                <a:latin typeface="Arial Rounded MT Bold" charset="0"/>
              </a:rPr>
              <a:t>Dietary Intake Record </a:t>
            </a:r>
          </a:p>
          <a:p>
            <a:r>
              <a:rPr lang="en-US" b="1" i="1" dirty="0">
                <a:solidFill>
                  <a:srgbClr val="0000FF"/>
                </a:solidFill>
                <a:latin typeface="Arial Rounded MT Bold" charset="0"/>
              </a:rPr>
              <a:t> </a:t>
            </a:r>
            <a:r>
              <a:rPr lang="en-US" b="1" i="1" dirty="0" smtClean="0">
                <a:solidFill>
                  <a:srgbClr val="0000FF"/>
                </a:solidFill>
                <a:latin typeface="Arial Rounded MT Bold" charset="0"/>
              </a:rPr>
              <a:t>  </a:t>
            </a:r>
            <a:r>
              <a:rPr lang="en-US" b="1" dirty="0" smtClean="0">
                <a:solidFill>
                  <a:srgbClr val="1E0F8B"/>
                </a:solidFill>
                <a:latin typeface="Arial Rounded MT Bold" charset="0"/>
              </a:rPr>
              <a:t>containing the  information about all </a:t>
            </a:r>
            <a:r>
              <a:rPr lang="en-US" b="1" i="1" dirty="0" smtClean="0">
                <a:solidFill>
                  <a:srgbClr val="0000FF"/>
                </a:solidFill>
                <a:latin typeface="Arial Rounded MT Bold" charset="0"/>
              </a:rPr>
              <a:t>food items  </a:t>
            </a:r>
            <a:r>
              <a:rPr lang="en-US" b="1" dirty="0" smtClean="0">
                <a:solidFill>
                  <a:srgbClr val="1E0F8B"/>
                </a:solidFill>
                <a:latin typeface="Arial Rounded MT Bold" charset="0"/>
              </a:rPr>
              <a:t>ingested by </a:t>
            </a:r>
          </a:p>
          <a:p>
            <a:r>
              <a:rPr lang="en-US" b="1" dirty="0" smtClean="0">
                <a:solidFill>
                  <a:srgbClr val="1E0F8B"/>
                </a:solidFill>
                <a:latin typeface="Arial Rounded MT Bold" charset="0"/>
              </a:rPr>
              <a:t>  patient/participant during certain time interval (3-Day, 2-Day, 1-Day, 24hours)</a:t>
            </a:r>
            <a:endParaRPr lang="en-US" b="1" u="sng" dirty="0">
              <a:solidFill>
                <a:srgbClr val="1E0F8B"/>
              </a:solidFill>
              <a:latin typeface="Arial Rounded MT Bold" charset="0"/>
            </a:endParaRPr>
          </a:p>
        </p:txBody>
      </p:sp>
      <p:sp>
        <p:nvSpPr>
          <p:cNvPr id="6" name="Rectangle 19"/>
          <p:cNvSpPr>
            <a:spLocks noChangeArrowheads="1"/>
          </p:cNvSpPr>
          <p:nvPr/>
        </p:nvSpPr>
        <p:spPr bwMode="auto">
          <a:xfrm>
            <a:off x="457200" y="6477000"/>
            <a:ext cx="67056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r>
              <a:rPr lang="en-US" sz="900" dirty="0" smtClean="0">
                <a:solidFill>
                  <a:srgbClr val="1E0F8B"/>
                </a:solidFill>
                <a:latin typeface="Arial Rounded MT Bold" charset="0"/>
              </a:rPr>
              <a:t>* </a:t>
            </a:r>
            <a:r>
              <a:rPr lang="en-US" sz="900" i="1" dirty="0" smtClean="0">
                <a:solidFill>
                  <a:srgbClr val="1E0F8B"/>
                </a:solidFill>
                <a:latin typeface="Arial Rounded MT Bold" charset="0"/>
              </a:rPr>
              <a:t>Noun phrases set in italics and in different font color</a:t>
            </a:r>
            <a:r>
              <a:rPr lang="en-US" sz="900" dirty="0" smtClean="0">
                <a:solidFill>
                  <a:srgbClr val="1E0F8B"/>
                </a:solidFill>
                <a:latin typeface="Arial Rounded MT Bold" charset="0"/>
              </a:rPr>
              <a:t> correspond to classes asserted in the ONSTR. </a:t>
            </a:r>
          </a:p>
          <a:p>
            <a:r>
              <a:rPr lang="en-US" sz="900" dirty="0" smtClean="0">
                <a:solidFill>
                  <a:srgbClr val="1E0F8B"/>
                </a:solidFill>
                <a:latin typeface="Arial Rounded MT Bold" charset="0"/>
              </a:rPr>
              <a:t>Note: Actual ONSTR class names may differ (more or less) in wording  from  the actual class names. </a:t>
            </a:r>
            <a:endParaRPr lang="en-US" sz="900" u="sng" dirty="0">
              <a:solidFill>
                <a:srgbClr val="1E0F8B"/>
              </a:solidFill>
              <a:latin typeface="Arial Rounded MT Bold" charset="0"/>
            </a:endParaRPr>
          </a:p>
        </p:txBody>
      </p:sp>
      <p:sp>
        <p:nvSpPr>
          <p:cNvPr id="7" name="Rectangle 19"/>
          <p:cNvSpPr>
            <a:spLocks noChangeArrowheads="1"/>
          </p:cNvSpPr>
          <p:nvPr/>
        </p:nvSpPr>
        <p:spPr bwMode="auto">
          <a:xfrm>
            <a:off x="76200" y="2133600"/>
            <a:ext cx="7696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117475" indent="-117475">
              <a:buFont typeface="Arial"/>
              <a:buChar char="•"/>
            </a:pPr>
            <a:r>
              <a:rPr lang="en-US" sz="2400" b="1" dirty="0" smtClean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 Rounded MT Bold" charset="0"/>
              </a:rPr>
              <a:t> </a:t>
            </a:r>
            <a:r>
              <a:rPr lang="en-US" b="1" dirty="0" smtClean="0">
                <a:solidFill>
                  <a:srgbClr val="1E0F8B"/>
                </a:solidFill>
                <a:latin typeface="Arial Rounded MT Bold" charset="0"/>
              </a:rPr>
              <a:t>Dietitian uses </a:t>
            </a:r>
            <a:r>
              <a:rPr lang="en-US" b="1" dirty="0" smtClean="0">
                <a:solidFill>
                  <a:srgbClr val="0000FF"/>
                </a:solidFill>
                <a:latin typeface="Arial Rounded MT Bold" charset="0"/>
              </a:rPr>
              <a:t>nutrient analysis software</a:t>
            </a:r>
            <a:r>
              <a:rPr lang="en-US" b="1" dirty="0" smtClean="0">
                <a:solidFill>
                  <a:srgbClr val="1E0F8B"/>
                </a:solidFill>
                <a:latin typeface="Arial Rounded MT Bold" charset="0"/>
              </a:rPr>
              <a:t>, enters the </a:t>
            </a:r>
            <a:r>
              <a:rPr lang="en-US" b="1" i="1" dirty="0" smtClean="0">
                <a:solidFill>
                  <a:srgbClr val="0000FF"/>
                </a:solidFill>
                <a:latin typeface="Arial Rounded MT Bold" charset="0"/>
              </a:rPr>
              <a:t>food item data</a:t>
            </a:r>
            <a:r>
              <a:rPr lang="en-US" b="1" dirty="0" smtClean="0">
                <a:solidFill>
                  <a:srgbClr val="1E0F8B"/>
                </a:solidFill>
                <a:latin typeface="Arial Rounded MT Bold" charset="0"/>
              </a:rPr>
              <a:t> </a:t>
            </a:r>
            <a:endParaRPr lang="en-US" sz="2400" b="1" u="sng" dirty="0">
              <a:solidFill>
                <a:srgbClr val="1E0F8B"/>
              </a:solidFill>
              <a:latin typeface="Arial Rounded MT Bold" charset="0"/>
            </a:endParaRPr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auto">
          <a:xfrm>
            <a:off x="0" y="2667000"/>
            <a:ext cx="89916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117475" indent="-117475">
              <a:buFont typeface="Arial"/>
              <a:buChar char="•"/>
            </a:pPr>
            <a:r>
              <a:rPr lang="en-US" sz="2400" b="1" dirty="0" smtClean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 Rounded MT Bold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Arial Rounded MT Bold" charset="0"/>
              </a:rPr>
              <a:t>N</a:t>
            </a:r>
            <a:r>
              <a:rPr lang="en-US" b="1" dirty="0" smtClean="0">
                <a:solidFill>
                  <a:srgbClr val="0000FF"/>
                </a:solidFill>
                <a:latin typeface="Arial Rounded MT Bold" charset="0"/>
              </a:rPr>
              <a:t>utrient analysis software</a:t>
            </a:r>
            <a:r>
              <a:rPr lang="en-US" b="1" dirty="0">
                <a:solidFill>
                  <a:srgbClr val="1E0F8B"/>
                </a:solidFill>
                <a:latin typeface="Arial Rounded MT Bold" charset="0"/>
              </a:rPr>
              <a:t> </a:t>
            </a:r>
            <a:r>
              <a:rPr lang="en-US" b="1" dirty="0" smtClean="0">
                <a:solidFill>
                  <a:srgbClr val="1E0F8B"/>
                </a:solidFill>
                <a:latin typeface="Arial Rounded MT Bold" charset="0"/>
              </a:rPr>
              <a:t>(</a:t>
            </a:r>
            <a:r>
              <a:rPr lang="en-US" b="1" i="1" dirty="0" err="1" smtClean="0">
                <a:solidFill>
                  <a:srgbClr val="0000FF"/>
                </a:solidFill>
                <a:latin typeface="Arial Rounded MT Bold" charset="0"/>
              </a:rPr>
              <a:t>MetabolicPro</a:t>
            </a:r>
            <a:r>
              <a:rPr lang="en-US" b="1" i="1" dirty="0" smtClean="0">
                <a:solidFill>
                  <a:srgbClr val="1E0F8B"/>
                </a:solidFill>
                <a:latin typeface="Arial Rounded MT Bold" charset="0"/>
              </a:rPr>
              <a:t>, </a:t>
            </a:r>
            <a:r>
              <a:rPr lang="en-US" b="1" i="1" dirty="0" smtClean="0">
                <a:solidFill>
                  <a:srgbClr val="0000FF"/>
                </a:solidFill>
                <a:latin typeface="Arial Rounded MT Bold" charset="0"/>
              </a:rPr>
              <a:t>NDSR</a:t>
            </a:r>
            <a:r>
              <a:rPr lang="en-US" b="1" i="1" dirty="0" smtClean="0">
                <a:solidFill>
                  <a:srgbClr val="1E0F8B"/>
                </a:solidFill>
                <a:latin typeface="Arial Rounded MT Bold" charset="0"/>
              </a:rPr>
              <a:t>, </a:t>
            </a:r>
            <a:r>
              <a:rPr lang="en-US" b="1" i="1" dirty="0" err="1" smtClean="0">
                <a:solidFill>
                  <a:srgbClr val="0000FF"/>
                </a:solidFill>
                <a:latin typeface="Arial Rounded MT Bold" charset="0"/>
              </a:rPr>
              <a:t>FoodProcessor</a:t>
            </a:r>
            <a:r>
              <a:rPr lang="en-US" b="1" dirty="0" smtClean="0">
                <a:solidFill>
                  <a:srgbClr val="1E0F8B"/>
                </a:solidFill>
                <a:latin typeface="Arial Rounded MT Bold" charset="0"/>
              </a:rPr>
              <a:t>) </a:t>
            </a:r>
          </a:p>
          <a:p>
            <a:r>
              <a:rPr lang="en-US" b="1" dirty="0" smtClean="0">
                <a:solidFill>
                  <a:srgbClr val="1E0F8B"/>
                </a:solidFill>
                <a:latin typeface="Arial Rounded MT Bold" charset="0"/>
              </a:rPr>
              <a:t>   produces </a:t>
            </a:r>
            <a:r>
              <a:rPr lang="en-US" b="1" i="1" dirty="0" smtClean="0">
                <a:solidFill>
                  <a:srgbClr val="0000FF"/>
                </a:solidFill>
                <a:latin typeface="Arial Rounded MT Bold" charset="0"/>
              </a:rPr>
              <a:t>average daily nutrient intake data</a:t>
            </a:r>
            <a:r>
              <a:rPr lang="en-US" b="1" dirty="0" smtClean="0">
                <a:solidFill>
                  <a:srgbClr val="1E0F8B"/>
                </a:solidFill>
                <a:latin typeface="Arial Rounded MT Bold" charset="0"/>
              </a:rPr>
              <a:t> </a:t>
            </a:r>
          </a:p>
          <a:p>
            <a:r>
              <a:rPr lang="en-US" b="1" dirty="0">
                <a:solidFill>
                  <a:srgbClr val="1E0F8B"/>
                </a:solidFill>
                <a:latin typeface="Arial Rounded MT Bold" charset="0"/>
              </a:rPr>
              <a:t> </a:t>
            </a:r>
            <a:r>
              <a:rPr lang="en-US" b="1" dirty="0" smtClean="0">
                <a:solidFill>
                  <a:srgbClr val="1E0F8B"/>
                </a:solidFill>
                <a:latin typeface="Arial Rounded MT Bold" charset="0"/>
              </a:rPr>
              <a:t>  (grand averages of all ingested nutrients taken in </a:t>
            </a:r>
            <a:r>
              <a:rPr lang="en-US" b="1" dirty="0">
                <a:solidFill>
                  <a:srgbClr val="1E0F8B"/>
                </a:solidFill>
                <a:latin typeface="Arial Rounded MT Bold" charset="0"/>
              </a:rPr>
              <a:t>3-Day, 2-Day, 1-Day, </a:t>
            </a:r>
            <a:r>
              <a:rPr lang="en-US" b="1" dirty="0" smtClean="0">
                <a:solidFill>
                  <a:srgbClr val="1E0F8B"/>
                </a:solidFill>
                <a:latin typeface="Arial Rounded MT Bold" charset="0"/>
              </a:rPr>
              <a:t>24hours)</a:t>
            </a:r>
            <a:endParaRPr lang="en-US" b="1" u="sng" dirty="0">
              <a:solidFill>
                <a:srgbClr val="1E0F8B"/>
              </a:solidFill>
              <a:latin typeface="Arial Rounded MT Bold" charset="0"/>
            </a:endParaRPr>
          </a:p>
        </p:txBody>
      </p:sp>
      <p:sp>
        <p:nvSpPr>
          <p:cNvPr id="9" name="Rectangle 19"/>
          <p:cNvSpPr>
            <a:spLocks noChangeArrowheads="1"/>
          </p:cNvSpPr>
          <p:nvPr/>
        </p:nvSpPr>
        <p:spPr bwMode="auto">
          <a:xfrm>
            <a:off x="76200" y="3810000"/>
            <a:ext cx="891540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117475" indent="-117475">
              <a:buFont typeface="Arial"/>
              <a:buChar char="•"/>
            </a:pPr>
            <a:r>
              <a:rPr lang="en-US" sz="2400" b="1" dirty="0" smtClean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 Rounded MT Bold" charset="0"/>
              </a:rPr>
              <a:t> </a:t>
            </a:r>
            <a:r>
              <a:rPr lang="en-US" b="1" dirty="0" smtClean="0">
                <a:solidFill>
                  <a:srgbClr val="1E0F8B"/>
                </a:solidFill>
                <a:latin typeface="Arial Rounded MT Bold" charset="0"/>
              </a:rPr>
              <a:t>Dietitian/Researcher uses these </a:t>
            </a:r>
            <a:r>
              <a:rPr lang="en-US" b="1" i="1" dirty="0" smtClean="0">
                <a:solidFill>
                  <a:srgbClr val="0000FF"/>
                </a:solidFill>
                <a:latin typeface="Arial Rounded MT Bold" charset="0"/>
              </a:rPr>
              <a:t>average </a:t>
            </a:r>
            <a:r>
              <a:rPr lang="en-US" b="1" i="1" dirty="0">
                <a:solidFill>
                  <a:srgbClr val="0000FF"/>
                </a:solidFill>
                <a:latin typeface="Arial Rounded MT Bold" charset="0"/>
              </a:rPr>
              <a:t>daily nutrient intake data</a:t>
            </a:r>
            <a:r>
              <a:rPr lang="en-US" b="1" dirty="0">
                <a:solidFill>
                  <a:srgbClr val="1E0F8B"/>
                </a:solidFill>
                <a:latin typeface="Arial Rounded MT Bold" charset="0"/>
              </a:rPr>
              <a:t> </a:t>
            </a:r>
            <a:endParaRPr lang="en-US" b="1" dirty="0" smtClean="0">
              <a:solidFill>
                <a:srgbClr val="1E0F8B"/>
              </a:solidFill>
              <a:latin typeface="Arial Rounded MT Bold" charset="0"/>
            </a:endParaRPr>
          </a:p>
          <a:p>
            <a:pPr>
              <a:lnSpc>
                <a:spcPct val="110000"/>
              </a:lnSpc>
            </a:pPr>
            <a:r>
              <a:rPr lang="en-US" b="1" dirty="0" smtClean="0">
                <a:solidFill>
                  <a:srgbClr val="1E0F8B"/>
                </a:solidFill>
                <a:latin typeface="Arial Rounded MT Bold" charset="0"/>
              </a:rPr>
              <a:t>     </a:t>
            </a:r>
            <a:r>
              <a:rPr lang="en-US" sz="1600" b="1" dirty="0" smtClean="0">
                <a:solidFill>
                  <a:srgbClr val="1E0F8B"/>
                </a:solidFill>
                <a:latin typeface="Arial Rounded MT Bold" charset="0"/>
              </a:rPr>
              <a:t>1.  to monitor/control the intakes of the target nutrient (amino/fatty/organic acid)     </a:t>
            </a:r>
            <a:endParaRPr lang="en-US" sz="1600" b="1" dirty="0">
              <a:solidFill>
                <a:srgbClr val="1E0F8B"/>
              </a:solidFill>
              <a:latin typeface="Arial Rounded MT Bold" charset="0"/>
            </a:endParaRPr>
          </a:p>
          <a:p>
            <a:pPr>
              <a:lnSpc>
                <a:spcPct val="110000"/>
              </a:lnSpc>
            </a:pPr>
            <a:r>
              <a:rPr lang="en-US" sz="1600" b="1" dirty="0" smtClean="0">
                <a:solidFill>
                  <a:srgbClr val="1E0F8B"/>
                </a:solidFill>
                <a:latin typeface="Arial Rounded MT Bold" charset="0"/>
              </a:rPr>
              <a:t>      2. to determine whether the intakes of nutrients are sufficient for normal</a:t>
            </a:r>
          </a:p>
          <a:p>
            <a:pPr>
              <a:lnSpc>
                <a:spcPct val="110000"/>
              </a:lnSpc>
            </a:pPr>
            <a:r>
              <a:rPr lang="en-US" sz="1600" b="1" dirty="0">
                <a:solidFill>
                  <a:srgbClr val="1E0F8B"/>
                </a:solidFill>
                <a:latin typeface="Arial Rounded MT Bold" charset="0"/>
              </a:rPr>
              <a:t> </a:t>
            </a:r>
            <a:r>
              <a:rPr lang="en-US" sz="1600" b="1" dirty="0" smtClean="0">
                <a:solidFill>
                  <a:srgbClr val="1E0F8B"/>
                </a:solidFill>
                <a:latin typeface="Arial Rounded MT Bold" charset="0"/>
              </a:rPr>
              <a:t>          body growth and development</a:t>
            </a:r>
          </a:p>
          <a:p>
            <a:pPr>
              <a:lnSpc>
                <a:spcPct val="110000"/>
              </a:lnSpc>
            </a:pPr>
            <a:r>
              <a:rPr lang="en-US" sz="1600" b="1" dirty="0" smtClean="0">
                <a:solidFill>
                  <a:srgbClr val="1E0F8B"/>
                </a:solidFill>
                <a:latin typeface="Arial Rounded MT Bold" charset="0"/>
              </a:rPr>
              <a:t> </a:t>
            </a:r>
            <a:r>
              <a:rPr lang="en-US" sz="1600" b="1" dirty="0">
                <a:solidFill>
                  <a:srgbClr val="1E0F8B"/>
                </a:solidFill>
                <a:latin typeface="Arial Rounded MT Bold" charset="0"/>
              </a:rPr>
              <a:t> </a:t>
            </a:r>
            <a:r>
              <a:rPr lang="en-US" sz="1600" b="1" dirty="0" smtClean="0">
                <a:solidFill>
                  <a:srgbClr val="1E0F8B"/>
                </a:solidFill>
                <a:latin typeface="Arial Rounded MT Bold" charset="0"/>
              </a:rPr>
              <a:t>    3. to analyze them </a:t>
            </a:r>
            <a:r>
              <a:rPr lang="en-US" sz="1600" b="1" dirty="0" err="1" smtClean="0">
                <a:solidFill>
                  <a:srgbClr val="1E0F8B"/>
                </a:solidFill>
                <a:latin typeface="Arial Rounded MT Bold" charset="0"/>
              </a:rPr>
              <a:t>wrt</a:t>
            </a:r>
            <a:r>
              <a:rPr lang="en-US" sz="1600" b="1" dirty="0" smtClean="0">
                <a:solidFill>
                  <a:srgbClr val="1E0F8B"/>
                </a:solidFill>
                <a:latin typeface="Arial Rounded MT Bold" charset="0"/>
              </a:rPr>
              <a:t> to blood concentrations of the target nutrient(s)</a:t>
            </a:r>
          </a:p>
          <a:p>
            <a:pPr>
              <a:lnSpc>
                <a:spcPct val="110000"/>
              </a:lnSpc>
            </a:pPr>
            <a:r>
              <a:rPr lang="en-US" sz="1600" b="1" dirty="0">
                <a:solidFill>
                  <a:srgbClr val="1E0F8B"/>
                </a:solidFill>
                <a:latin typeface="Arial Rounded MT Bold" charset="0"/>
              </a:rPr>
              <a:t> </a:t>
            </a:r>
            <a:r>
              <a:rPr lang="en-US" sz="1600" b="1" dirty="0" smtClean="0">
                <a:solidFill>
                  <a:srgbClr val="1E0F8B"/>
                </a:solidFill>
                <a:latin typeface="Arial Rounded MT Bold" charset="0"/>
              </a:rPr>
              <a:t>     4. analyzes them </a:t>
            </a:r>
            <a:r>
              <a:rPr lang="en-US" sz="1600" b="1" dirty="0" err="1" smtClean="0">
                <a:solidFill>
                  <a:srgbClr val="1E0F8B"/>
                </a:solidFill>
                <a:latin typeface="Arial Rounded MT Bold" charset="0"/>
              </a:rPr>
              <a:t>wrt</a:t>
            </a:r>
            <a:r>
              <a:rPr lang="en-US" sz="1600" b="1" dirty="0" smtClean="0">
                <a:solidFill>
                  <a:srgbClr val="1E0F8B"/>
                </a:solidFill>
                <a:latin typeface="Arial Rounded MT Bold" charset="0"/>
              </a:rPr>
              <a:t> to anthropometric measurement (</a:t>
            </a:r>
            <a:r>
              <a:rPr lang="en-US" sz="1600" b="1" i="1" dirty="0" smtClean="0">
                <a:solidFill>
                  <a:srgbClr val="0000FF"/>
                </a:solidFill>
                <a:latin typeface="Arial Rounded MT Bold" charset="0"/>
              </a:rPr>
              <a:t>height</a:t>
            </a:r>
            <a:r>
              <a:rPr lang="en-US" sz="1600" b="1" dirty="0" smtClean="0">
                <a:solidFill>
                  <a:srgbClr val="1E0F8B"/>
                </a:solidFill>
                <a:latin typeface="Arial Rounded MT Bold" charset="0"/>
              </a:rPr>
              <a:t>, </a:t>
            </a:r>
            <a:r>
              <a:rPr lang="en-US" sz="1600" b="1" dirty="0" smtClean="0">
                <a:solidFill>
                  <a:srgbClr val="0000FF"/>
                </a:solidFill>
                <a:latin typeface="Arial Rounded MT Bold" charset="0"/>
              </a:rPr>
              <a:t>body mass</a:t>
            </a:r>
            <a:r>
              <a:rPr lang="en-US" sz="1600" b="1" dirty="0" smtClean="0">
                <a:solidFill>
                  <a:srgbClr val="1E0F8B"/>
                </a:solidFill>
                <a:latin typeface="Arial Rounded MT Bold" charset="0"/>
              </a:rPr>
              <a:t>,</a:t>
            </a:r>
            <a:r>
              <a:rPr lang="en-US" sz="1600" b="1" i="1" dirty="0" smtClean="0">
                <a:solidFill>
                  <a:srgbClr val="0000FF"/>
                </a:solidFill>
                <a:latin typeface="Arial Rounded MT Bold" charset="0"/>
              </a:rPr>
              <a:t> head </a:t>
            </a:r>
          </a:p>
          <a:p>
            <a:pPr>
              <a:lnSpc>
                <a:spcPct val="110000"/>
              </a:lnSpc>
            </a:pPr>
            <a:r>
              <a:rPr lang="en-US" sz="1600" b="1" i="1" dirty="0">
                <a:solidFill>
                  <a:srgbClr val="0000FF"/>
                </a:solidFill>
                <a:latin typeface="Arial Rounded MT Bold" charset="0"/>
              </a:rPr>
              <a:t> </a:t>
            </a:r>
            <a:r>
              <a:rPr lang="en-US" sz="1600" b="1" i="1" dirty="0" smtClean="0">
                <a:solidFill>
                  <a:srgbClr val="0000FF"/>
                </a:solidFill>
                <a:latin typeface="Arial Rounded MT Bold" charset="0"/>
              </a:rPr>
              <a:t>         circumference</a:t>
            </a:r>
            <a:r>
              <a:rPr lang="en-US" sz="1600" b="1" dirty="0" smtClean="0">
                <a:solidFill>
                  <a:srgbClr val="1E0F8B"/>
                </a:solidFill>
                <a:latin typeface="Arial Rounded MT Bold" charset="0"/>
              </a:rPr>
              <a:t>, </a:t>
            </a:r>
            <a:r>
              <a:rPr lang="en-US" sz="1600" b="1" i="1" dirty="0" smtClean="0">
                <a:solidFill>
                  <a:srgbClr val="0000FF"/>
                </a:solidFill>
                <a:latin typeface="Arial Rounded MT Bold" charset="0"/>
              </a:rPr>
              <a:t>BMI</a:t>
            </a:r>
            <a:r>
              <a:rPr lang="en-US" sz="1600" b="1" dirty="0" smtClean="0">
                <a:solidFill>
                  <a:srgbClr val="1E0F8B"/>
                </a:solidFill>
                <a:latin typeface="Arial Rounded MT Bold" charset="0"/>
              </a:rPr>
              <a:t>,  bone density)</a:t>
            </a:r>
          </a:p>
          <a:p>
            <a:pPr>
              <a:lnSpc>
                <a:spcPct val="110000"/>
              </a:lnSpc>
            </a:pPr>
            <a:r>
              <a:rPr lang="en-US" sz="1600" b="1" dirty="0">
                <a:solidFill>
                  <a:srgbClr val="1E0F8B"/>
                </a:solidFill>
                <a:latin typeface="Arial Rounded MT Bold" charset="0"/>
              </a:rPr>
              <a:t> </a:t>
            </a:r>
            <a:r>
              <a:rPr lang="en-US" sz="1600" b="1" dirty="0" smtClean="0">
                <a:solidFill>
                  <a:srgbClr val="1E0F8B"/>
                </a:solidFill>
                <a:latin typeface="Arial Rounded MT Bold" charset="0"/>
              </a:rPr>
              <a:t>     5. to adjust or change/improve the existing </a:t>
            </a:r>
            <a:r>
              <a:rPr lang="en-US" sz="1600" b="1" i="1" dirty="0" smtClean="0">
                <a:solidFill>
                  <a:srgbClr val="0000FF"/>
                </a:solidFill>
                <a:latin typeface="Arial Rounded MT Bold" charset="0"/>
              </a:rPr>
              <a:t>nutritional diagnosis</a:t>
            </a:r>
            <a:r>
              <a:rPr lang="en-US" sz="1600" b="1" dirty="0" smtClean="0">
                <a:solidFill>
                  <a:srgbClr val="1E0F8B"/>
                </a:solidFill>
                <a:latin typeface="Arial Rounded MT Bold" charset="0"/>
              </a:rPr>
              <a:t> and/or therapy </a:t>
            </a:r>
          </a:p>
          <a:p>
            <a:pPr>
              <a:lnSpc>
                <a:spcPct val="110000"/>
              </a:lnSpc>
            </a:pPr>
            <a:r>
              <a:rPr lang="en-US" sz="1600" b="1" dirty="0">
                <a:solidFill>
                  <a:srgbClr val="1E0F8B"/>
                </a:solidFill>
                <a:latin typeface="Arial Rounded MT Bold" charset="0"/>
              </a:rPr>
              <a:t> </a:t>
            </a:r>
            <a:r>
              <a:rPr lang="en-US" sz="1600" b="1" dirty="0" smtClean="0">
                <a:solidFill>
                  <a:srgbClr val="1E0F8B"/>
                </a:solidFill>
                <a:latin typeface="Arial Rounded MT Bold" charset="0"/>
              </a:rPr>
              <a:t>         in order to ensure normal patient’s growth and development</a:t>
            </a:r>
          </a:p>
          <a:p>
            <a:pPr>
              <a:lnSpc>
                <a:spcPct val="110000"/>
              </a:lnSpc>
            </a:pPr>
            <a:endParaRPr lang="en-US" sz="2400" b="1" u="sng" dirty="0">
              <a:solidFill>
                <a:srgbClr val="1E0F8B"/>
              </a:solidFill>
              <a:latin typeface="Arial Rounded MT Bold" charset="0"/>
            </a:endParaRPr>
          </a:p>
        </p:txBody>
      </p:sp>
      <p:pic>
        <p:nvPicPr>
          <p:cNvPr id="3" name="Picture 2" descr="Intake record_onto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374643"/>
            <a:ext cx="3102429" cy="91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2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52400" y="0"/>
            <a:ext cx="3581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sz="2800" b="1" u="sng" dirty="0" smtClean="0">
                <a:solidFill>
                  <a:srgbClr val="330066"/>
                </a:solidFill>
                <a:latin typeface="Arial"/>
                <a:cs typeface="Arial"/>
              </a:rPr>
              <a:t>Acknowledgements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92024" y="6665976"/>
            <a:ext cx="347472" cy="192024"/>
          </a:xfrm>
        </p:spPr>
        <p:txBody>
          <a:bodyPr/>
          <a:lstStyle/>
          <a:p>
            <a:pPr>
              <a:defRPr/>
            </a:pPr>
            <a:fld id="{D1E26854-8C85-3A48-B074-7CB503D22FA8}" type="slidenum">
              <a:rPr lang="en-US" sz="800" smtClean="0">
                <a:solidFill>
                  <a:srgbClr val="0000FF"/>
                </a:solidFill>
                <a:latin typeface="Arial"/>
                <a:cs typeface="Arial"/>
              </a:rPr>
              <a:pPr>
                <a:defRPr/>
              </a:pPr>
              <a:t>40</a:t>
            </a:fld>
            <a:endParaRPr lang="en-US" sz="8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00" y="6012359"/>
            <a:ext cx="9067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0080"/>
                </a:solidFill>
                <a:latin typeface="Arial"/>
                <a:cs typeface="Arial"/>
              </a:rPr>
              <a:t>This work is </a:t>
            </a:r>
            <a:r>
              <a:rPr lang="en-US" sz="1100" b="1" dirty="0" smtClean="0">
                <a:solidFill>
                  <a:srgbClr val="000080"/>
                </a:solidFill>
                <a:latin typeface="Arial"/>
                <a:cs typeface="Arial"/>
              </a:rPr>
              <a:t>partially </a:t>
            </a:r>
            <a:r>
              <a:rPr lang="en-US" sz="1100" b="1" dirty="0">
                <a:solidFill>
                  <a:srgbClr val="000080"/>
                </a:solidFill>
                <a:latin typeface="Arial"/>
                <a:cs typeface="Arial"/>
              </a:rPr>
              <a:t>supported by a 2009-10 HSI Seed Grant awarded by the Clinical Outcomes Research and Public Health (CORPH) Pilot Grants Program and by </a:t>
            </a:r>
            <a:r>
              <a:rPr lang="en-US" sz="1100" b="1" dirty="0" smtClean="0">
                <a:solidFill>
                  <a:srgbClr val="000080"/>
                </a:solidFill>
                <a:latin typeface="Arial"/>
                <a:cs typeface="Arial"/>
              </a:rPr>
              <a:t>the Georgia Institute of Technology, the Children’s </a:t>
            </a:r>
            <a:r>
              <a:rPr lang="en-US" sz="1100" b="1" dirty="0">
                <a:solidFill>
                  <a:srgbClr val="000080"/>
                </a:solidFill>
                <a:latin typeface="Arial"/>
                <a:cs typeface="Arial"/>
              </a:rPr>
              <a:t>Healthcare of Atlanta and the Southeast NBS and Genetics Collaborative Grant awarded from the Maternal and Child Health Bureau, </a:t>
            </a:r>
            <a:endParaRPr lang="en-US" sz="1100" b="1" dirty="0" smtClean="0">
              <a:solidFill>
                <a:srgbClr val="000080"/>
              </a:solidFill>
              <a:latin typeface="Arial"/>
              <a:cs typeface="Arial"/>
            </a:endParaRPr>
          </a:p>
          <a:p>
            <a:pPr algn="ctr"/>
            <a:r>
              <a:rPr lang="en-US" sz="1100" b="1" dirty="0" smtClean="0">
                <a:solidFill>
                  <a:srgbClr val="000080"/>
                </a:solidFill>
                <a:latin typeface="Arial"/>
                <a:cs typeface="Arial"/>
              </a:rPr>
              <a:t>HRSA </a:t>
            </a:r>
            <a:r>
              <a:rPr lang="en-US" sz="1100" b="1" dirty="0">
                <a:solidFill>
                  <a:srgbClr val="000080"/>
                </a:solidFill>
                <a:latin typeface="Arial"/>
                <a:cs typeface="Arial"/>
              </a:rPr>
              <a:t>Grant #U22MC10979.</a:t>
            </a:r>
          </a:p>
        </p:txBody>
      </p:sp>
      <p:pic>
        <p:nvPicPr>
          <p:cNvPr id="7" name="Picture 6" descr="Logo01_DarkBlueAcrony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530" y="6560427"/>
            <a:ext cx="700851" cy="266776"/>
          </a:xfrm>
          <a:prstGeom prst="rect">
            <a:avLst/>
          </a:prstGeom>
        </p:spPr>
      </p:pic>
      <p:pic>
        <p:nvPicPr>
          <p:cNvPr id="3" name="Picture 2" descr="OntoPeople_Octagon0pt-Corr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04800"/>
            <a:ext cx="5943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40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600200" y="2362200"/>
            <a:ext cx="59436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8000" b="1" dirty="0" smtClean="0">
                <a:solidFill>
                  <a:srgbClr val="000080"/>
                </a:solidFill>
                <a:latin typeface="Arial"/>
                <a:cs typeface="Arial"/>
              </a:rPr>
              <a:t>Thank you!</a:t>
            </a:r>
            <a:endParaRPr lang="en-US" sz="8000" b="1" dirty="0">
              <a:solidFill>
                <a:srgbClr val="000080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92024" y="6665976"/>
            <a:ext cx="347472" cy="192024"/>
          </a:xfrm>
        </p:spPr>
        <p:txBody>
          <a:bodyPr/>
          <a:lstStyle/>
          <a:p>
            <a:pPr>
              <a:defRPr/>
            </a:pPr>
            <a:fld id="{D1E26854-8C85-3A48-B074-7CB503D22FA8}" type="slidenum">
              <a:rPr lang="en-US" sz="800" smtClean="0">
                <a:solidFill>
                  <a:srgbClr val="0000FF"/>
                </a:solidFill>
                <a:latin typeface="Arial"/>
                <a:cs typeface="Arial"/>
              </a:rPr>
              <a:pPr>
                <a:defRPr/>
              </a:pPr>
              <a:t>41</a:t>
            </a:fld>
            <a:endParaRPr lang="en-US" sz="8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pic>
        <p:nvPicPr>
          <p:cNvPr id="4" name="Picture 3" descr="Logo01_DarkBlueAcrony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559297"/>
            <a:ext cx="2667000" cy="990600"/>
          </a:xfrm>
          <a:prstGeom prst="rect">
            <a:avLst/>
          </a:prstGeom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3505200" y="6324600"/>
            <a:ext cx="2095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b="1" dirty="0">
                <a:solidFill>
                  <a:srgbClr val="28616D"/>
                </a:solidFill>
                <a:latin typeface="Arial"/>
                <a:cs typeface="Arial"/>
              </a:rPr>
              <a:t>https:/</a:t>
            </a:r>
            <a:r>
              <a:rPr lang="en-US" b="1" dirty="0" smtClean="0">
                <a:solidFill>
                  <a:srgbClr val="28616D"/>
                </a:solidFill>
                <a:latin typeface="Arial"/>
                <a:cs typeface="Arial"/>
              </a:rPr>
              <a:t>/</a:t>
            </a:r>
            <a:r>
              <a:rPr lang="en-US" b="1" noProof="1" smtClean="0">
                <a:solidFill>
                  <a:srgbClr val="28616D"/>
                </a:solidFill>
                <a:latin typeface="Arial"/>
                <a:cs typeface="Arial"/>
              </a:rPr>
              <a:t>nbsdc.org</a:t>
            </a:r>
            <a:endParaRPr lang="en-US" b="1" noProof="1">
              <a:solidFill>
                <a:srgbClr val="28616D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92024" y="6665976"/>
            <a:ext cx="347472" cy="192024"/>
          </a:xfrm>
        </p:spPr>
        <p:txBody>
          <a:bodyPr/>
          <a:lstStyle/>
          <a:p>
            <a:pPr>
              <a:defRPr/>
            </a:pPr>
            <a:fld id="{D1E26854-8C85-3A48-B074-7CB503D22FA8}" type="slidenum">
              <a:rPr lang="en-US" sz="800" smtClean="0">
                <a:solidFill>
                  <a:srgbClr val="0000FF"/>
                </a:solidFill>
                <a:latin typeface="Arial"/>
                <a:cs typeface="Arial"/>
              </a:rPr>
              <a:pPr>
                <a:defRPr/>
              </a:pPr>
              <a:t>42</a:t>
            </a:fld>
            <a:endParaRPr lang="en-US" sz="8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pic>
        <p:nvPicPr>
          <p:cNvPr id="4" name="Picture 3" descr="Logo01_DarkBlueAcrony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530" y="6560427"/>
            <a:ext cx="700851" cy="26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92024" y="6665976"/>
            <a:ext cx="347472" cy="192024"/>
          </a:xfrm>
        </p:spPr>
        <p:txBody>
          <a:bodyPr/>
          <a:lstStyle/>
          <a:p>
            <a:pPr>
              <a:defRPr/>
            </a:pPr>
            <a:fld id="{D1E26854-8C85-3A48-B074-7CB503D22FA8}" type="slidenum">
              <a:rPr lang="en-US" sz="800" smtClean="0">
                <a:solidFill>
                  <a:srgbClr val="0000FF"/>
                </a:solidFill>
                <a:latin typeface="Arial"/>
                <a:cs typeface="Arial"/>
              </a:rPr>
              <a:pPr>
                <a:defRPr/>
              </a:pPr>
              <a:t>43</a:t>
            </a:fld>
            <a:endParaRPr lang="en-US" sz="8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pic>
        <p:nvPicPr>
          <p:cNvPr id="4" name="Picture 3" descr="Logo01_DarkBlueAcrony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530" y="6560427"/>
            <a:ext cx="700851" cy="26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92024" y="6665976"/>
            <a:ext cx="347472" cy="192024"/>
          </a:xfrm>
        </p:spPr>
        <p:txBody>
          <a:bodyPr/>
          <a:lstStyle/>
          <a:p>
            <a:pPr>
              <a:defRPr/>
            </a:pPr>
            <a:fld id="{D1E26854-8C85-3A48-B074-7CB503D22FA8}" type="slidenum">
              <a:rPr lang="en-US" sz="800" smtClean="0">
                <a:solidFill>
                  <a:srgbClr val="0000FF"/>
                </a:solidFill>
                <a:latin typeface="Arial"/>
                <a:cs typeface="Arial"/>
              </a:rPr>
              <a:pPr>
                <a:defRPr/>
              </a:pPr>
              <a:t>44</a:t>
            </a:fld>
            <a:endParaRPr lang="en-US" sz="8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pic>
        <p:nvPicPr>
          <p:cNvPr id="4" name="Picture 3" descr="Logo01_DarkBlueAcrony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530" y="6560427"/>
            <a:ext cx="700851" cy="26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92024" y="6665976"/>
            <a:ext cx="347472" cy="192024"/>
          </a:xfrm>
        </p:spPr>
        <p:txBody>
          <a:bodyPr/>
          <a:lstStyle/>
          <a:p>
            <a:pPr>
              <a:defRPr/>
            </a:pPr>
            <a:fld id="{D1E26854-8C85-3A48-B074-7CB503D22FA8}" type="slidenum">
              <a:rPr lang="en-US" sz="800" smtClean="0">
                <a:solidFill>
                  <a:srgbClr val="0000FF"/>
                </a:solidFill>
                <a:latin typeface="Arial"/>
                <a:cs typeface="Arial"/>
              </a:rPr>
              <a:pPr>
                <a:defRPr/>
              </a:pPr>
              <a:t>45</a:t>
            </a:fld>
            <a:endParaRPr lang="en-US" sz="8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pic>
        <p:nvPicPr>
          <p:cNvPr id="4" name="Picture 3" descr="Logo01_DarkBlueAcrony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530" y="6560427"/>
            <a:ext cx="700851" cy="26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04800" y="76200"/>
            <a:ext cx="81534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sz="2600" b="1" u="sng">
                <a:solidFill>
                  <a:srgbClr val="070166"/>
                </a:solidFill>
                <a:latin typeface="Arial Rounded MT Bold" charset="0"/>
              </a:rPr>
              <a:t>Hyperphenyalalniemia, Phenylketonuria (PKU) and Phenylalanine Hydroxylase Deficiency</a:t>
            </a:r>
            <a:r>
              <a:rPr lang="en-US" sz="1800" b="1">
                <a:solidFill>
                  <a:srgbClr val="070166"/>
                </a:solidFill>
                <a:latin typeface="Arial Rounded MT Bold" charset="0"/>
              </a:rPr>
              <a:t> (defs in the literature)</a:t>
            </a:r>
            <a:endParaRPr lang="en-US" sz="1800">
              <a:latin typeface="Arial Rounded MT Bold" charset="0"/>
            </a:endParaRP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457200" y="2667000"/>
            <a:ext cx="8001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190500" indent="-190500">
              <a:buFont typeface="Times" charset="0"/>
              <a:buNone/>
            </a:pPr>
            <a:r>
              <a:rPr lang="en-US" sz="1600" b="1">
                <a:solidFill>
                  <a:srgbClr val="13159A"/>
                </a:solidFill>
                <a:latin typeface="Arial" charset="0"/>
              </a:rPr>
              <a:t>3. The </a:t>
            </a:r>
            <a:r>
              <a:rPr lang="en-US" sz="1600" b="1">
                <a:solidFill>
                  <a:srgbClr val="C01978"/>
                </a:solidFill>
                <a:latin typeface="Arial" charset="0"/>
              </a:rPr>
              <a:t>presence of abnormally high blood levels of phenylalanine</a:t>
            </a:r>
            <a:r>
              <a:rPr lang="en-US" sz="1600" b="1">
                <a:solidFill>
                  <a:srgbClr val="13159A"/>
                </a:solidFill>
                <a:latin typeface="Arial" charset="0"/>
              </a:rPr>
              <a:t>, </a:t>
            </a:r>
            <a:r>
              <a:rPr lang="en-US" sz="1600">
                <a:solidFill>
                  <a:srgbClr val="13159A"/>
                </a:solidFill>
                <a:latin typeface="Arial" charset="0"/>
              </a:rPr>
              <a:t>...</a:t>
            </a:r>
            <a:r>
              <a:rPr lang="en-US" sz="1600" b="1">
                <a:solidFill>
                  <a:srgbClr val="C01978"/>
                </a:solidFill>
                <a:latin typeface="Arial" charset="0"/>
              </a:rPr>
              <a:t>associated with the heterozygous state of </a:t>
            </a:r>
            <a:r>
              <a:rPr lang="en-US" sz="1600" b="1" u="sng">
                <a:solidFill>
                  <a:srgbClr val="C01978"/>
                </a:solidFill>
                <a:latin typeface="Arial" charset="0"/>
              </a:rPr>
              <a:t>phenylketonuria</a:t>
            </a:r>
            <a:r>
              <a:rPr lang="en-US" sz="1600" b="1">
                <a:solidFill>
                  <a:srgbClr val="13159A"/>
                </a:solidFill>
                <a:latin typeface="Arial" charset="0"/>
              </a:rPr>
              <a:t>,...</a:t>
            </a:r>
            <a:r>
              <a:rPr lang="en-US" sz="800" b="1">
                <a:solidFill>
                  <a:srgbClr val="13159A"/>
                </a:solidFill>
                <a:latin typeface="Arial" charset="0"/>
              </a:rPr>
              <a:t> </a:t>
            </a:r>
            <a:r>
              <a:rPr lang="en-US" sz="1000">
                <a:solidFill>
                  <a:srgbClr val="13159A"/>
                </a:solidFill>
                <a:latin typeface="ArialMT" charset="0"/>
              </a:rPr>
              <a:t>[Farlex Partner Medical Dictionary ]</a:t>
            </a:r>
          </a:p>
        </p:txBody>
      </p:sp>
      <p:sp>
        <p:nvSpPr>
          <p:cNvPr id="11269" name="Rectangle 5"/>
          <p:cNvSpPr>
            <a:spLocks noChangeArrowheads="1"/>
          </p:cNvSpPr>
          <p:nvPr/>
        </p:nvSpPr>
        <p:spPr bwMode="auto">
          <a:xfrm>
            <a:off x="457200" y="1752600"/>
            <a:ext cx="83058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190500" indent="-190500">
              <a:buFont typeface="Times" charset="0"/>
              <a:buAutoNum type="arabicPeriod"/>
            </a:pPr>
            <a:r>
              <a:rPr lang="en-US" sz="1600" b="1">
                <a:solidFill>
                  <a:srgbClr val="13159A"/>
                </a:solidFill>
                <a:latin typeface="Arial" charset="0"/>
              </a:rPr>
              <a:t>any of </a:t>
            </a:r>
            <a:r>
              <a:rPr lang="en-US" sz="1600" b="1">
                <a:solidFill>
                  <a:srgbClr val="C01978"/>
                </a:solidFill>
                <a:latin typeface="Arial" charset="0"/>
              </a:rPr>
              <a:t>several inherited defects in the hydroxylation of phenylalanine</a:t>
            </a:r>
            <a:r>
              <a:rPr lang="en-US" sz="1600" b="1">
                <a:solidFill>
                  <a:srgbClr val="13159A"/>
                </a:solidFill>
                <a:latin typeface="Arial" charset="0"/>
              </a:rPr>
              <a:t>...</a:t>
            </a:r>
            <a:r>
              <a:rPr lang="en-US" sz="1600" b="1">
                <a:solidFill>
                  <a:srgbClr val="C01978"/>
                </a:solidFill>
                <a:latin typeface="Arial" charset="0"/>
              </a:rPr>
              <a:t>some</a:t>
            </a:r>
            <a:r>
              <a:rPr lang="en-US" sz="1600" b="1">
                <a:solidFill>
                  <a:srgbClr val="13159A"/>
                </a:solidFill>
                <a:latin typeface="Arial" charset="0"/>
              </a:rPr>
              <a:t> are benign while others </a:t>
            </a:r>
            <a:r>
              <a:rPr lang="en-US" sz="1600" b="1">
                <a:solidFill>
                  <a:srgbClr val="C01978"/>
                </a:solidFill>
                <a:latin typeface="Arial" charset="0"/>
              </a:rPr>
              <a:t>cause phenylketonuria</a:t>
            </a:r>
            <a:r>
              <a:rPr lang="en-US" sz="1600" b="1">
                <a:solidFill>
                  <a:srgbClr val="13159A"/>
                </a:solidFill>
                <a:latin typeface="Arial" charset="0"/>
              </a:rPr>
              <a:t>...</a:t>
            </a:r>
            <a:r>
              <a:rPr lang="en-US">
                <a:solidFill>
                  <a:srgbClr val="13159A"/>
                </a:solidFill>
                <a:latin typeface="Arial" charset="0"/>
              </a:rPr>
              <a:t> </a:t>
            </a:r>
            <a:r>
              <a:rPr lang="en-US" sz="1000">
                <a:solidFill>
                  <a:srgbClr val="13159A"/>
                </a:solidFill>
                <a:latin typeface="Arial" charset="0"/>
              </a:rPr>
              <a:t>[Dorland's Medical Dictionary for Health Consumers ]</a:t>
            </a:r>
            <a:endParaRPr lang="en-US">
              <a:solidFill>
                <a:srgbClr val="13159A"/>
              </a:solidFill>
              <a:latin typeface="ArialMT" charset="0"/>
            </a:endParaRPr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457200" y="2286000"/>
            <a:ext cx="7239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buFont typeface="Times" charset="0"/>
              <a:buNone/>
            </a:pPr>
            <a:r>
              <a:rPr lang="en-US" sz="1600" b="1">
                <a:solidFill>
                  <a:srgbClr val="13159A"/>
                </a:solidFill>
                <a:latin typeface="Arial" charset="0"/>
              </a:rPr>
              <a:t>2. </a:t>
            </a:r>
            <a:r>
              <a:rPr lang="en-US" sz="1600" b="1">
                <a:solidFill>
                  <a:srgbClr val="C01978"/>
                </a:solidFill>
                <a:latin typeface="Arial" charset="0"/>
              </a:rPr>
              <a:t>excess of phenylalanine in the blood</a:t>
            </a:r>
            <a:r>
              <a:rPr lang="en-US" sz="1600">
                <a:solidFill>
                  <a:srgbClr val="13159A"/>
                </a:solidFill>
                <a:latin typeface="Arial" charset="0"/>
              </a:rPr>
              <a:t>.</a:t>
            </a:r>
            <a:r>
              <a:rPr lang="en-US">
                <a:solidFill>
                  <a:srgbClr val="13159A"/>
                </a:solidFill>
                <a:latin typeface="Arial" charset="0"/>
              </a:rPr>
              <a:t> </a:t>
            </a:r>
            <a:r>
              <a:rPr lang="en-US" sz="1000">
                <a:solidFill>
                  <a:srgbClr val="13159A"/>
                </a:solidFill>
                <a:latin typeface="Arial" charset="0"/>
              </a:rPr>
              <a:t>[Dorland's Medical Dictionary for Health Consumers ]</a:t>
            </a:r>
            <a:endParaRPr lang="en-US">
              <a:solidFill>
                <a:srgbClr val="13159A"/>
              </a:solidFill>
              <a:latin typeface="ArialMT" charset="0"/>
            </a:endParaRPr>
          </a:p>
        </p:txBody>
      </p:sp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457200" y="1371600"/>
            <a:ext cx="5105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buFont typeface="Times" charset="0"/>
              <a:buNone/>
            </a:pPr>
            <a:r>
              <a:rPr lang="en-US" sz="2000" b="1" u="sng">
                <a:solidFill>
                  <a:srgbClr val="13159A"/>
                </a:solidFill>
                <a:latin typeface="Arial Rounded MT Bold" charset="0"/>
              </a:rPr>
              <a:t>HYPERPHENYLALNINEMIA (HPA)</a:t>
            </a:r>
            <a:endParaRPr lang="en-US" sz="1000">
              <a:solidFill>
                <a:srgbClr val="13159A"/>
              </a:solidFill>
              <a:latin typeface="Arial" charset="0"/>
            </a:endParaRPr>
          </a:p>
          <a:p>
            <a:pPr marL="342900" indent="-342900">
              <a:buFont typeface="Times" charset="0"/>
              <a:buNone/>
            </a:pPr>
            <a:endParaRPr lang="en-US">
              <a:solidFill>
                <a:srgbClr val="13159A"/>
              </a:solidFill>
              <a:latin typeface="ArialMT" charset="0"/>
            </a:endParaRPr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457200" y="3352800"/>
            <a:ext cx="5105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buFont typeface="Times" charset="0"/>
              <a:buNone/>
            </a:pPr>
            <a:r>
              <a:rPr lang="en-US" sz="2000" b="1" u="sng">
                <a:solidFill>
                  <a:srgbClr val="13159A"/>
                </a:solidFill>
                <a:latin typeface="Arial Rounded MT Bold" charset="0"/>
              </a:rPr>
              <a:t>PHENYLKETONURIA (PKU)</a:t>
            </a:r>
            <a:endParaRPr lang="en-US">
              <a:solidFill>
                <a:srgbClr val="13159A"/>
              </a:solidFill>
              <a:latin typeface="ArialMT" charset="0"/>
            </a:endParaRPr>
          </a:p>
        </p:txBody>
      </p:sp>
      <p:sp>
        <p:nvSpPr>
          <p:cNvPr id="11273" name="Rectangle 9"/>
          <p:cNvSpPr>
            <a:spLocks noChangeArrowheads="1"/>
          </p:cNvSpPr>
          <p:nvPr/>
        </p:nvSpPr>
        <p:spPr bwMode="auto">
          <a:xfrm>
            <a:off x="457200" y="3733800"/>
            <a:ext cx="8001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/>
            <a:r>
              <a:rPr lang="en-US" sz="1600" b="1">
                <a:solidFill>
                  <a:srgbClr val="13159A"/>
                </a:solidFill>
                <a:latin typeface="Arial" charset="0"/>
              </a:rPr>
              <a:t>1. Phenylketonuria (PKU) can be defined as a</a:t>
            </a:r>
            <a:r>
              <a:rPr lang="en-US" sz="1600" b="1">
                <a:solidFill>
                  <a:srgbClr val="C01978"/>
                </a:solidFill>
                <a:latin typeface="Arial" charset="0"/>
              </a:rPr>
              <a:t> rare metabolic disorder</a:t>
            </a:r>
            <a:r>
              <a:rPr lang="en-US" sz="1600" b="1">
                <a:solidFill>
                  <a:srgbClr val="13159A"/>
                </a:solidFill>
                <a:latin typeface="Arial" charset="0"/>
              </a:rPr>
              <a:t> caused by </a:t>
            </a:r>
            <a:r>
              <a:rPr lang="en-US" sz="1600" b="1">
                <a:solidFill>
                  <a:srgbClr val="C01978"/>
                </a:solidFill>
                <a:latin typeface="Arial" charset="0"/>
              </a:rPr>
              <a:t>a deficiency in the production of </a:t>
            </a:r>
            <a:r>
              <a:rPr lang="en-US" sz="1600" b="1">
                <a:solidFill>
                  <a:srgbClr val="13159A"/>
                </a:solidFill>
                <a:latin typeface="Arial" charset="0"/>
              </a:rPr>
              <a:t>the hepatic (liver)</a:t>
            </a:r>
            <a:r>
              <a:rPr lang="en-US" sz="1600" b="1">
                <a:solidFill>
                  <a:srgbClr val="C01978"/>
                </a:solidFill>
                <a:latin typeface="Arial" charset="0"/>
              </a:rPr>
              <a:t> enzyme phenylalanine hydroxylase (PAH)</a:t>
            </a:r>
            <a:r>
              <a:rPr lang="en-US" sz="1600" b="1">
                <a:solidFill>
                  <a:srgbClr val="13159A"/>
                </a:solidFill>
                <a:latin typeface="Arial" charset="0"/>
              </a:rPr>
              <a:t>.... inherited, </a:t>
            </a:r>
            <a:r>
              <a:rPr lang="en-US" sz="1600" b="1">
                <a:solidFill>
                  <a:srgbClr val="C01978"/>
                </a:solidFill>
                <a:latin typeface="Arial" charset="0"/>
              </a:rPr>
              <a:t>autosomal recessive disorder</a:t>
            </a:r>
            <a:r>
              <a:rPr lang="en-US" sz="1600" b="1">
                <a:solidFill>
                  <a:srgbClr val="13159A"/>
                </a:solidFill>
                <a:latin typeface="Arial" charset="0"/>
              </a:rPr>
              <a:t>. It is the </a:t>
            </a:r>
            <a:r>
              <a:rPr lang="en-US" sz="1600" b="1">
                <a:solidFill>
                  <a:srgbClr val="C01978"/>
                </a:solidFill>
                <a:latin typeface="Arial" charset="0"/>
              </a:rPr>
              <a:t>most common genetic disease</a:t>
            </a:r>
            <a:r>
              <a:rPr lang="en-US" sz="1600" b="1">
                <a:solidFill>
                  <a:srgbClr val="13159A"/>
                </a:solidFill>
                <a:latin typeface="Arial" charset="0"/>
              </a:rPr>
              <a:t> ...</a:t>
            </a:r>
            <a:r>
              <a:rPr lang="en-US" sz="1000" b="1">
                <a:solidFill>
                  <a:srgbClr val="13159A"/>
                </a:solidFill>
                <a:latin typeface="Arial" charset="0"/>
              </a:rPr>
              <a:t> [</a:t>
            </a:r>
            <a:r>
              <a:rPr lang="en-US" sz="1000">
                <a:solidFill>
                  <a:srgbClr val="13159A"/>
                </a:solidFill>
                <a:latin typeface="Arial" charset="0"/>
              </a:rPr>
              <a:t>http://medical-dictionary.thefreedictionary.com/phenylketonuria]</a:t>
            </a:r>
            <a:endParaRPr lang="en-US">
              <a:latin typeface="ArialMT" charset="0"/>
            </a:endParaRPr>
          </a:p>
        </p:txBody>
      </p:sp>
      <p:sp>
        <p:nvSpPr>
          <p:cNvPr id="11274" name="Rectangle 10"/>
          <p:cNvSpPr>
            <a:spLocks noChangeArrowheads="1"/>
          </p:cNvSpPr>
          <p:nvPr/>
        </p:nvSpPr>
        <p:spPr bwMode="auto">
          <a:xfrm>
            <a:off x="457200" y="4800600"/>
            <a:ext cx="8001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/>
            <a:r>
              <a:rPr lang="en-US" sz="1600" b="1">
                <a:solidFill>
                  <a:srgbClr val="13159A"/>
                </a:solidFill>
                <a:latin typeface="Arial" charset="0"/>
              </a:rPr>
              <a:t>2. The term </a:t>
            </a:r>
            <a:r>
              <a:rPr lang="en-US" sz="1600" b="1">
                <a:solidFill>
                  <a:srgbClr val="C01978"/>
                </a:solidFill>
                <a:latin typeface="Arial" charset="0"/>
              </a:rPr>
              <a:t>phenylketonuria</a:t>
            </a:r>
            <a:r>
              <a:rPr lang="en-US" sz="1600" b="1">
                <a:solidFill>
                  <a:srgbClr val="13159A"/>
                </a:solidFill>
                <a:latin typeface="Arial" charset="0"/>
              </a:rPr>
              <a:t>...and has remained the </a:t>
            </a:r>
            <a:r>
              <a:rPr lang="en-US" sz="1600" b="1">
                <a:solidFill>
                  <a:srgbClr val="C01978"/>
                </a:solidFill>
                <a:latin typeface="Arial" charset="0"/>
              </a:rPr>
              <a:t>most widely used name for hyperphenylalaninemia (HPA)</a:t>
            </a:r>
            <a:r>
              <a:rPr lang="en-US" sz="1600" b="1">
                <a:solidFill>
                  <a:srgbClr val="13159A"/>
                </a:solidFill>
                <a:latin typeface="Arial" charset="0"/>
              </a:rPr>
              <a:t> due to </a:t>
            </a:r>
            <a:r>
              <a:rPr lang="en-US" sz="1600" b="1">
                <a:solidFill>
                  <a:srgbClr val="C01978"/>
                </a:solidFill>
                <a:latin typeface="Arial" charset="0"/>
              </a:rPr>
              <a:t>phenylalanine hydroxylase deficiency</a:t>
            </a:r>
            <a:r>
              <a:rPr lang="en-US" sz="1600" b="1">
                <a:solidFill>
                  <a:srgbClr val="13159A"/>
                </a:solidFill>
                <a:latin typeface="Arial" charset="0"/>
              </a:rPr>
              <a:t>.</a:t>
            </a:r>
            <a:endParaRPr lang="en-US">
              <a:latin typeface="ArialMT" charset="0"/>
            </a:endParaRPr>
          </a:p>
        </p:txBody>
      </p:sp>
      <p:sp>
        <p:nvSpPr>
          <p:cNvPr id="11275" name="Rectangle 11"/>
          <p:cNvSpPr>
            <a:spLocks noChangeArrowheads="1"/>
          </p:cNvSpPr>
          <p:nvPr/>
        </p:nvSpPr>
        <p:spPr bwMode="auto">
          <a:xfrm>
            <a:off x="457200" y="5486400"/>
            <a:ext cx="8001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buFont typeface="Times" charset="0"/>
              <a:buNone/>
            </a:pPr>
            <a:r>
              <a:rPr lang="en-US" sz="2000" b="1" u="sng">
                <a:solidFill>
                  <a:srgbClr val="13159A"/>
                </a:solidFill>
                <a:latin typeface="Arial Rounded MT Bold" charset="0"/>
              </a:rPr>
              <a:t>PHENYLALANINE HYDROXYLASE (PAH) DEFICINECY</a:t>
            </a:r>
            <a:endParaRPr lang="en-US">
              <a:solidFill>
                <a:srgbClr val="13159A"/>
              </a:solidFill>
              <a:latin typeface="ArialMT" charset="0"/>
            </a:endParaRPr>
          </a:p>
        </p:txBody>
      </p:sp>
      <p:sp>
        <p:nvSpPr>
          <p:cNvPr id="11276" name="Rectangle 12"/>
          <p:cNvSpPr>
            <a:spLocks noChangeArrowheads="1"/>
          </p:cNvSpPr>
          <p:nvPr/>
        </p:nvSpPr>
        <p:spPr bwMode="auto">
          <a:xfrm>
            <a:off x="457200" y="5867400"/>
            <a:ext cx="8001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/>
            <a:r>
              <a:rPr lang="en-US" sz="1600" b="1">
                <a:solidFill>
                  <a:srgbClr val="13159A"/>
                </a:solidFill>
                <a:latin typeface="Arial" charset="0"/>
              </a:rPr>
              <a:t>...</a:t>
            </a:r>
            <a:r>
              <a:rPr lang="en-US" sz="1600" b="1">
                <a:solidFill>
                  <a:srgbClr val="C01978"/>
                </a:solidFill>
                <a:latin typeface="Arial" charset="0"/>
              </a:rPr>
              <a:t>phenylalanine hydroxylase (PAH) deficiency is a subgroup of hyperphenyalalninemia (HPA)</a:t>
            </a:r>
            <a:r>
              <a:rPr lang="en-US" sz="1600" b="1">
                <a:solidFill>
                  <a:srgbClr val="13159A"/>
                </a:solidFill>
                <a:latin typeface="Arial" charset="0"/>
              </a:rPr>
              <a:t> caused by specific mutations in the PAH gene...The spectrum of </a:t>
            </a:r>
            <a:r>
              <a:rPr lang="en-US" sz="1600" b="1">
                <a:solidFill>
                  <a:srgbClr val="C01978"/>
                </a:solidFill>
                <a:latin typeface="Arial" charset="0"/>
              </a:rPr>
              <a:t>HPAs caused by PAH deficiency</a:t>
            </a:r>
            <a:r>
              <a:rPr lang="en-US" sz="1600" b="1">
                <a:solidFill>
                  <a:srgbClr val="13159A"/>
                </a:solidFill>
                <a:latin typeface="Arial" charset="0"/>
              </a:rPr>
              <a:t>...</a:t>
            </a:r>
            <a:endParaRPr lang="en-US">
              <a:latin typeface="ArialMT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92024" y="6665976"/>
            <a:ext cx="347472" cy="192024"/>
          </a:xfrm>
        </p:spPr>
        <p:txBody>
          <a:bodyPr/>
          <a:lstStyle/>
          <a:p>
            <a:pPr>
              <a:defRPr/>
            </a:pPr>
            <a:fld id="{D1E26854-8C85-3A48-B074-7CB503D22FA8}" type="slidenum">
              <a:rPr lang="en-US" sz="800" smtClean="0">
                <a:solidFill>
                  <a:srgbClr val="0000FF"/>
                </a:solidFill>
                <a:latin typeface="Arial"/>
                <a:cs typeface="Arial"/>
              </a:rPr>
              <a:pPr>
                <a:defRPr/>
              </a:pPr>
              <a:t>46</a:t>
            </a:fld>
            <a:endParaRPr lang="en-US" sz="800" dirty="0">
              <a:solidFill>
                <a:srgbClr val="0000FF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2" name="Rectangle 16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28600" y="76200"/>
            <a:ext cx="81534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sz="3600" u="sng">
                <a:solidFill>
                  <a:srgbClr val="070166"/>
                </a:solidFill>
                <a:latin typeface="Arial Rounded MT Bold" charset="0"/>
              </a:rPr>
              <a:t>Inherited Metabolic Diseases </a:t>
            </a:r>
            <a:r>
              <a:rPr lang="en-US" sz="3300" u="sng">
                <a:solidFill>
                  <a:srgbClr val="070166"/>
                </a:solidFill>
                <a:latin typeface="Arial Rounded MT Bold" charset="0"/>
              </a:rPr>
              <a:t>(IMDs)</a:t>
            </a:r>
            <a:br>
              <a:rPr lang="en-US" sz="3300" u="sng">
                <a:solidFill>
                  <a:srgbClr val="070166"/>
                </a:solidFill>
                <a:latin typeface="Arial Rounded MT Bold" charset="0"/>
              </a:rPr>
            </a:br>
            <a:r>
              <a:rPr lang="en-US" sz="2200" u="sng">
                <a:solidFill>
                  <a:srgbClr val="070166"/>
                </a:solidFill>
                <a:latin typeface="Arial Rounded MT Bold" charset="0"/>
              </a:rPr>
              <a:t>a.k.a Inborn Errors of Metabolism (IEMs)</a:t>
            </a:r>
            <a:endParaRPr lang="en-US" sz="2200" u="sng">
              <a:latin typeface="Arial Rounded MT Bold" charset="0"/>
            </a:endParaRPr>
          </a:p>
        </p:txBody>
      </p:sp>
      <p:sp>
        <p:nvSpPr>
          <p:cNvPr id="9234" name="Rectangle 18"/>
          <p:cNvSpPr>
            <a:spLocks noChangeArrowheads="1"/>
          </p:cNvSpPr>
          <p:nvPr/>
        </p:nvSpPr>
        <p:spPr bwMode="auto">
          <a:xfrm>
            <a:off x="457200" y="1600200"/>
            <a:ext cx="3657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342900" indent="-342900">
              <a:buFont typeface="Times" charset="0"/>
              <a:buNone/>
            </a:pPr>
            <a:r>
              <a:rPr lang="en-US" sz="2200" b="1" dirty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 Rounded MT Bold" charset="0"/>
                <a:sym typeface="Wingdings 2" charset="0"/>
              </a:rPr>
              <a:t></a:t>
            </a:r>
            <a:r>
              <a:rPr lang="en-US" sz="2400" b="1" dirty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 Rounded MT Bold" charset="0"/>
              </a:rPr>
              <a:t> </a:t>
            </a:r>
            <a:r>
              <a:rPr lang="en-US" sz="2400" b="1" u="sng" dirty="0" smtClean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 Rounded MT Bold" charset="0"/>
              </a:rPr>
              <a:t>Etiology -  Similar</a:t>
            </a:r>
            <a:endParaRPr lang="en-US" sz="2400" b="1" dirty="0">
              <a:solidFill>
                <a:srgbClr val="1E0F8B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 Rounded MT Bold" charset="0"/>
            </a:endParaRPr>
          </a:p>
        </p:txBody>
      </p:sp>
      <p:sp>
        <p:nvSpPr>
          <p:cNvPr id="9235" name="Rectangle 19"/>
          <p:cNvSpPr>
            <a:spLocks noChangeArrowheads="1"/>
          </p:cNvSpPr>
          <p:nvPr/>
        </p:nvSpPr>
        <p:spPr bwMode="auto">
          <a:xfrm>
            <a:off x="457200" y="106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342900" indent="-342900">
              <a:buFont typeface="Times" charset="0"/>
              <a:buNone/>
            </a:pPr>
            <a:r>
              <a:rPr lang="en-US" sz="2200" b="1" dirty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 Rounded MT Bold" charset="0"/>
                <a:sym typeface="Wingdings 2" charset="0"/>
              </a:rPr>
              <a:t></a:t>
            </a:r>
            <a:r>
              <a:rPr lang="en-US" sz="2400" b="1" dirty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 Rounded MT Bold" charset="0"/>
              </a:rPr>
              <a:t> </a:t>
            </a:r>
            <a:r>
              <a:rPr lang="en-US" sz="2400" b="1" u="sng" dirty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 Rounded MT Bold" charset="0"/>
              </a:rPr>
              <a:t>Rare diseases</a:t>
            </a:r>
            <a:r>
              <a:rPr lang="en-US" sz="2400" b="1" dirty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 Rounded MT Bold" charset="0"/>
              </a:rPr>
              <a:t> </a:t>
            </a:r>
            <a:r>
              <a:rPr lang="en-US" sz="2000" b="1" dirty="0" smtClean="0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 Rounded MT Bold" charset="0"/>
              </a:rPr>
              <a:t> </a:t>
            </a:r>
            <a:endParaRPr lang="en-US" sz="2400" b="1" dirty="0">
              <a:solidFill>
                <a:srgbClr val="1E0F8B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 Rounded MT Bold" charset="0"/>
            </a:endParaRPr>
          </a:p>
        </p:txBody>
      </p:sp>
      <p:sp>
        <p:nvSpPr>
          <p:cNvPr id="9236" name="Rectangle 20"/>
          <p:cNvSpPr>
            <a:spLocks noChangeArrowheads="1"/>
          </p:cNvSpPr>
          <p:nvPr/>
        </p:nvSpPr>
        <p:spPr bwMode="auto">
          <a:xfrm>
            <a:off x="381000" y="5029200"/>
            <a:ext cx="80772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342900" indent="-342900">
              <a:spcAft>
                <a:spcPts val="700"/>
              </a:spcAft>
              <a:buFont typeface="Wingdings 2" charset="0"/>
              <a:buChar char=""/>
            </a:pPr>
            <a:r>
              <a:rPr lang="en-US" sz="2400" b="1" u="sng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 Rounded MT Bold" charset="0"/>
              </a:rPr>
              <a:t>Long-term or Life-long Treatment</a:t>
            </a:r>
            <a:r>
              <a:rPr lang="en-US" sz="2400" b="1">
                <a:solidFill>
                  <a:srgbClr val="1E0F8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 Rounded MT Bold" charset="0"/>
              </a:rPr>
              <a:t> </a:t>
            </a:r>
            <a:endParaRPr lang="en-US" sz="2400" b="1" u="sng">
              <a:solidFill>
                <a:srgbClr val="1E0F8B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 Rounded MT Bold" charset="0"/>
            </a:endParaRPr>
          </a:p>
          <a:p>
            <a:pPr marL="342900" indent="-342900">
              <a:buFont typeface="Times" charset="0"/>
              <a:buAutoNum type="arabicPeriod"/>
            </a:pPr>
            <a:r>
              <a:rPr lang="en-US">
                <a:solidFill>
                  <a:srgbClr val="1E0F8B"/>
                </a:solidFill>
                <a:latin typeface="Arial Rounded MT Bold" charset="0"/>
              </a:rPr>
              <a:t>Restrict the dietary intake of foods containing </a:t>
            </a:r>
          </a:p>
          <a:p>
            <a:pPr marL="342900" indent="-342900">
              <a:spcAft>
                <a:spcPts val="700"/>
              </a:spcAft>
              <a:buFont typeface="Times" charset="0"/>
              <a:buNone/>
            </a:pPr>
            <a:r>
              <a:rPr lang="en-US">
                <a:solidFill>
                  <a:srgbClr val="1E0F8B"/>
                </a:solidFill>
                <a:latin typeface="Arial Rounded MT Bold" charset="0"/>
              </a:rPr>
              <a:t>	the enzyme substrate (e.g., target amino/fatty/organic acid)</a:t>
            </a:r>
          </a:p>
          <a:p>
            <a:pPr marL="342900" indent="-342900">
              <a:buFont typeface="Wingdings 2" charset="0"/>
              <a:buNone/>
            </a:pPr>
            <a:r>
              <a:rPr lang="en-US">
                <a:solidFill>
                  <a:srgbClr val="1E0F8B"/>
                </a:solidFill>
                <a:latin typeface="Arial Rounded MT Bold" charset="0"/>
              </a:rPr>
              <a:t>2. Maintain the adequate intakes of all nutrients </a:t>
            </a:r>
          </a:p>
          <a:p>
            <a:pPr marL="342900" indent="-342900">
              <a:buFont typeface="Wingdings 2" charset="0"/>
              <a:buNone/>
            </a:pPr>
            <a:r>
              <a:rPr lang="en-US">
                <a:solidFill>
                  <a:srgbClr val="1E0F8B"/>
                </a:solidFill>
                <a:latin typeface="Arial Rounded MT Bold" charset="0"/>
              </a:rPr>
              <a:t>	to ensure maximally normal growth and development</a:t>
            </a:r>
            <a:endParaRPr lang="en-US" sz="2400" b="1">
              <a:solidFill>
                <a:srgbClr val="1E0F8B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 Rounded MT Bold" charset="0"/>
            </a:endParaRPr>
          </a:p>
        </p:txBody>
      </p:sp>
      <p:sp>
        <p:nvSpPr>
          <p:cNvPr id="9237" name="Rectangle 21"/>
          <p:cNvSpPr>
            <a:spLocks noChangeArrowheads="1"/>
          </p:cNvSpPr>
          <p:nvPr/>
        </p:nvSpPr>
        <p:spPr bwMode="auto">
          <a:xfrm>
            <a:off x="381000" y="22860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/>
            <a:r>
              <a:rPr lang="en-US" sz="1300" b="1">
                <a:solidFill>
                  <a:srgbClr val="1E0F8B"/>
                </a:solidFill>
                <a:latin typeface="Arial Rounded MT Bold" charset="0"/>
              </a:rPr>
              <a:t>Enzyme protomer </a:t>
            </a:r>
          </a:p>
          <a:p>
            <a:pPr algn="ctr"/>
            <a:r>
              <a:rPr lang="en-US" sz="1300" b="1">
                <a:solidFill>
                  <a:srgbClr val="1E0F8B"/>
                </a:solidFill>
                <a:latin typeface="Arial Rounded MT Bold" charset="0"/>
              </a:rPr>
              <a:t>gene mutation</a:t>
            </a:r>
            <a:endParaRPr lang="en-US" sz="2000" b="1">
              <a:solidFill>
                <a:srgbClr val="1E0F8B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 Rounded MT Bold" charset="0"/>
            </a:endParaRPr>
          </a:p>
        </p:txBody>
      </p:sp>
      <p:pic>
        <p:nvPicPr>
          <p:cNvPr id="9238" name="Picture 22" descr="&#10;dna_helix.jpg                                                  01218A36HD                             BE7B8504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95600"/>
            <a:ext cx="101282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39" name="Rectangle 23"/>
          <p:cNvSpPr>
            <a:spLocks noChangeArrowheads="1"/>
          </p:cNvSpPr>
          <p:nvPr/>
        </p:nvSpPr>
        <p:spPr bwMode="auto">
          <a:xfrm>
            <a:off x="2286000" y="2286000"/>
            <a:ext cx="2209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/>
            <a:r>
              <a:rPr lang="en-US" sz="1600" b="1" dirty="0">
                <a:solidFill>
                  <a:srgbClr val="1E0F8B"/>
                </a:solidFill>
                <a:latin typeface="Arial Rounded MT Bold" charset="0"/>
              </a:rPr>
              <a:t> </a:t>
            </a:r>
            <a:r>
              <a:rPr lang="en-US" sz="1300" b="1" dirty="0" err="1">
                <a:solidFill>
                  <a:srgbClr val="1E0F8B"/>
                </a:solidFill>
                <a:latin typeface="Arial Rounded MT Bold" charset="0"/>
              </a:rPr>
              <a:t>Misfolded</a:t>
            </a:r>
            <a:r>
              <a:rPr lang="en-US" sz="1300" b="1" dirty="0">
                <a:solidFill>
                  <a:srgbClr val="1E0F8B"/>
                </a:solidFill>
                <a:latin typeface="Arial Rounded MT Bold" charset="0"/>
              </a:rPr>
              <a:t> or missing </a:t>
            </a:r>
          </a:p>
          <a:p>
            <a:pPr algn="ctr"/>
            <a:r>
              <a:rPr lang="en-US" sz="1300" b="1" dirty="0">
                <a:solidFill>
                  <a:srgbClr val="1E0F8B"/>
                </a:solidFill>
                <a:latin typeface="Arial Rounded MT Bold" charset="0"/>
              </a:rPr>
              <a:t>e</a:t>
            </a:r>
            <a:r>
              <a:rPr lang="en-US" sz="1300" b="1" dirty="0" smtClean="0">
                <a:solidFill>
                  <a:srgbClr val="1E0F8B"/>
                </a:solidFill>
                <a:latin typeface="Arial Rounded MT Bold" charset="0"/>
              </a:rPr>
              <a:t>nzyme </a:t>
            </a:r>
            <a:r>
              <a:rPr lang="en-US" sz="1300" b="1" dirty="0" err="1">
                <a:solidFill>
                  <a:srgbClr val="1E0F8B"/>
                </a:solidFill>
                <a:latin typeface="Arial Rounded MT Bold" charset="0"/>
              </a:rPr>
              <a:t>protomer</a:t>
            </a:r>
            <a:endParaRPr lang="en-US" sz="2000" b="1" dirty="0">
              <a:solidFill>
                <a:srgbClr val="1E0F8B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 Rounded MT Bold" charset="0"/>
            </a:endParaRPr>
          </a:p>
        </p:txBody>
      </p:sp>
      <p:sp>
        <p:nvSpPr>
          <p:cNvPr id="9240" name="Rectangle 24"/>
          <p:cNvSpPr>
            <a:spLocks noChangeArrowheads="1"/>
          </p:cNvSpPr>
          <p:nvPr/>
        </p:nvSpPr>
        <p:spPr bwMode="auto">
          <a:xfrm>
            <a:off x="4876800" y="2286000"/>
            <a:ext cx="1676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/>
            <a:r>
              <a:rPr lang="en-US" sz="1400">
                <a:solidFill>
                  <a:srgbClr val="1E0F8B"/>
                </a:solidFill>
                <a:latin typeface="Arial Rounded MT Bold" charset="0"/>
              </a:rPr>
              <a:t> </a:t>
            </a:r>
            <a:r>
              <a:rPr lang="en-US" sz="1300" b="1">
                <a:solidFill>
                  <a:srgbClr val="1E0F8B"/>
                </a:solidFill>
                <a:latin typeface="Arial Rounded MT Bold" charset="0"/>
              </a:rPr>
              <a:t>Dysfunctional or missing </a:t>
            </a:r>
          </a:p>
          <a:p>
            <a:pPr algn="ctr"/>
            <a:r>
              <a:rPr lang="en-US" sz="1300" b="1">
                <a:solidFill>
                  <a:srgbClr val="1E0F8B"/>
                </a:solidFill>
                <a:latin typeface="Arial Rounded MT Bold" charset="0"/>
              </a:rPr>
              <a:t>enzyme complex</a:t>
            </a:r>
            <a:endParaRPr lang="en-US" sz="1300" b="1">
              <a:solidFill>
                <a:srgbClr val="1E0F8B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 Rounded MT Bold" charset="0"/>
            </a:endParaRPr>
          </a:p>
        </p:txBody>
      </p:sp>
      <p:sp>
        <p:nvSpPr>
          <p:cNvPr id="9241" name="Rectangle 25"/>
          <p:cNvSpPr>
            <a:spLocks noChangeArrowheads="1"/>
          </p:cNvSpPr>
          <p:nvPr/>
        </p:nvSpPr>
        <p:spPr bwMode="auto">
          <a:xfrm>
            <a:off x="6858000" y="2286000"/>
            <a:ext cx="2133600" cy="3048000"/>
          </a:xfrm>
          <a:prstGeom prst="rect">
            <a:avLst/>
          </a:prstGeom>
          <a:noFill/>
          <a:ln w="6350" cap="sq">
            <a:solidFill>
              <a:srgbClr val="00008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/>
            <a:r>
              <a:rPr lang="en-US" sz="1400" b="1" dirty="0">
                <a:solidFill>
                  <a:srgbClr val="1E0F8B"/>
                </a:solidFill>
                <a:latin typeface="Arial Rounded MT Bold" charset="0"/>
              </a:rPr>
              <a:t>Toxic accumulation </a:t>
            </a:r>
          </a:p>
          <a:p>
            <a:pPr algn="ctr"/>
            <a:r>
              <a:rPr lang="en-US" sz="1400" b="1" dirty="0">
                <a:solidFill>
                  <a:srgbClr val="1E0F8B"/>
                </a:solidFill>
                <a:latin typeface="Arial Rounded MT Bold" charset="0"/>
              </a:rPr>
              <a:t>of enzyme substrate </a:t>
            </a:r>
          </a:p>
          <a:p>
            <a:pPr algn="ctr"/>
            <a:r>
              <a:rPr lang="en-US" sz="1400" b="1" dirty="0">
                <a:solidFill>
                  <a:srgbClr val="1E0F8B"/>
                </a:solidFill>
                <a:latin typeface="Arial Rounded MT Bold" charset="0"/>
              </a:rPr>
              <a:t>a</a:t>
            </a:r>
            <a:r>
              <a:rPr lang="en-US" sz="1400" b="1" dirty="0" smtClean="0">
                <a:solidFill>
                  <a:srgbClr val="1E0F8B"/>
                </a:solidFill>
                <a:latin typeface="Arial Rounded MT Bold" charset="0"/>
              </a:rPr>
              <a:t>nd other </a:t>
            </a:r>
            <a:endParaRPr lang="en-US" sz="1400" dirty="0">
              <a:solidFill>
                <a:srgbClr val="1E0F8B"/>
              </a:solidFill>
              <a:latin typeface="Arial Rounded MT Bold" charset="0"/>
            </a:endParaRPr>
          </a:p>
          <a:p>
            <a:pPr algn="ctr">
              <a:buFont typeface="Wingdings 2" charset="0"/>
              <a:buNone/>
            </a:pPr>
            <a:r>
              <a:rPr lang="en-US" sz="1400" b="1" dirty="0">
                <a:solidFill>
                  <a:srgbClr val="1E0F8B"/>
                </a:solidFill>
                <a:latin typeface="Arial Rounded MT Bold" charset="0"/>
              </a:rPr>
              <a:t>Lack of enzyme </a:t>
            </a:r>
          </a:p>
          <a:p>
            <a:pPr algn="ctr">
              <a:buFont typeface="Wingdings 2" charset="0"/>
              <a:buNone/>
            </a:pPr>
            <a:r>
              <a:rPr lang="en-US" sz="1400" b="1" dirty="0">
                <a:solidFill>
                  <a:srgbClr val="1E0F8B"/>
                </a:solidFill>
                <a:latin typeface="Arial Rounded MT Bold" charset="0"/>
              </a:rPr>
              <a:t>product</a:t>
            </a:r>
            <a:endParaRPr lang="en-US" sz="1400" dirty="0">
              <a:solidFill>
                <a:srgbClr val="1E0F8B"/>
              </a:solidFill>
              <a:latin typeface="Arial Rounded MT Bold" charset="0"/>
            </a:endParaRPr>
          </a:p>
          <a:p>
            <a:pPr algn="ctr"/>
            <a:r>
              <a:rPr lang="en-US" sz="1400" dirty="0">
                <a:solidFill>
                  <a:srgbClr val="1E0F8B"/>
                </a:solidFill>
                <a:latin typeface="Arial Rounded MT Bold" charset="0"/>
              </a:rPr>
              <a:t> </a:t>
            </a:r>
          </a:p>
          <a:p>
            <a:pPr algn="ctr">
              <a:buFont typeface="Wingdings 2" charset="0"/>
              <a:buChar char=""/>
            </a:pPr>
            <a:endParaRPr lang="en-US" sz="1400" dirty="0">
              <a:solidFill>
                <a:srgbClr val="1E0F8B"/>
              </a:solidFill>
              <a:latin typeface="Arial Rounded MT Bold" charset="0"/>
            </a:endParaRPr>
          </a:p>
          <a:p>
            <a:pPr algn="ctr">
              <a:buFont typeface="Wingdings 2" charset="0"/>
              <a:buChar char=""/>
            </a:pPr>
            <a:r>
              <a:rPr lang="en-US" sz="1400" dirty="0">
                <a:solidFill>
                  <a:srgbClr val="1E0F8B"/>
                </a:solidFill>
                <a:latin typeface="Arial Rounded MT Bold" charset="0"/>
              </a:rPr>
              <a:t> CNS </a:t>
            </a:r>
            <a:r>
              <a:rPr lang="en-US" sz="1400" dirty="0" err="1">
                <a:solidFill>
                  <a:srgbClr val="1E0F8B"/>
                </a:solidFill>
                <a:latin typeface="Arial Rounded MT Bold" charset="0"/>
              </a:rPr>
              <a:t>malnurishment</a:t>
            </a:r>
            <a:r>
              <a:rPr lang="en-US" sz="1400" dirty="0">
                <a:solidFill>
                  <a:srgbClr val="1E0F8B"/>
                </a:solidFill>
                <a:latin typeface="Arial Rounded MT Bold" charset="0"/>
              </a:rPr>
              <a:t> </a:t>
            </a:r>
          </a:p>
          <a:p>
            <a:pPr algn="ctr">
              <a:buFont typeface="Wingdings 2" charset="0"/>
              <a:buNone/>
            </a:pPr>
            <a:r>
              <a:rPr lang="en-US" sz="1400" dirty="0">
                <a:solidFill>
                  <a:srgbClr val="1E0F8B"/>
                </a:solidFill>
                <a:latin typeface="Arial Rounded MT Bold" charset="0"/>
              </a:rPr>
              <a:t>and damage</a:t>
            </a:r>
          </a:p>
          <a:p>
            <a:pPr algn="ctr">
              <a:buFont typeface="Wingdings 2" charset="0"/>
              <a:buNone/>
            </a:pPr>
            <a:endParaRPr lang="en-US" sz="1400" dirty="0">
              <a:solidFill>
                <a:srgbClr val="1E0F8B"/>
              </a:solidFill>
              <a:latin typeface="Arial Rounded MT Bold" charset="0"/>
            </a:endParaRPr>
          </a:p>
          <a:p>
            <a:pPr algn="ctr">
              <a:buFont typeface="Wingdings 2" charset="0"/>
              <a:buChar char=""/>
            </a:pPr>
            <a:r>
              <a:rPr lang="en-US" sz="1400" dirty="0">
                <a:solidFill>
                  <a:srgbClr val="1E0F8B"/>
                </a:solidFill>
                <a:latin typeface="Arial Rounded MT Bold" charset="0"/>
              </a:rPr>
              <a:t> </a:t>
            </a:r>
            <a:r>
              <a:rPr lang="en-US" sz="1400" dirty="0" err="1">
                <a:solidFill>
                  <a:srgbClr val="1E0F8B"/>
                </a:solidFill>
                <a:latin typeface="Arial Rounded MT Bold" charset="0"/>
              </a:rPr>
              <a:t>Developmetal</a:t>
            </a:r>
            <a:r>
              <a:rPr lang="en-US" sz="1400" dirty="0">
                <a:solidFill>
                  <a:srgbClr val="1E0F8B"/>
                </a:solidFill>
                <a:latin typeface="Arial Rounded MT Bold" charset="0"/>
              </a:rPr>
              <a:t> delay</a:t>
            </a:r>
          </a:p>
          <a:p>
            <a:pPr algn="ctr">
              <a:buFont typeface="Wingdings 2" charset="0"/>
              <a:buNone/>
            </a:pPr>
            <a:r>
              <a:rPr lang="en-US" sz="1400" dirty="0">
                <a:solidFill>
                  <a:srgbClr val="1E0F8B"/>
                </a:solidFill>
                <a:latin typeface="Arial Rounded MT Bold" charset="0"/>
              </a:rPr>
              <a:t>(psycho-</a:t>
            </a:r>
          </a:p>
          <a:p>
            <a:pPr algn="ctr">
              <a:buFont typeface="Wingdings 2" charset="0"/>
              <a:buNone/>
            </a:pPr>
            <a:r>
              <a:rPr lang="en-US" sz="1400" dirty="0" err="1">
                <a:solidFill>
                  <a:srgbClr val="1E0F8B"/>
                </a:solidFill>
                <a:latin typeface="Arial Rounded MT Bold" charset="0"/>
              </a:rPr>
              <a:t>motog</a:t>
            </a:r>
            <a:r>
              <a:rPr lang="en-US" sz="1400" dirty="0">
                <a:solidFill>
                  <a:srgbClr val="1E0F8B"/>
                </a:solidFill>
                <a:latin typeface="Arial Rounded MT Bold" charset="0"/>
              </a:rPr>
              <a:t>/cognitive)</a:t>
            </a:r>
          </a:p>
        </p:txBody>
      </p:sp>
      <p:pic>
        <p:nvPicPr>
          <p:cNvPr id="9242" name="Picture 26" descr="OTC trimer_page4_2.png                                         01218A51HD                             BE7B8504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971800"/>
            <a:ext cx="1533525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43" name="AutoShape 27"/>
          <p:cNvSpPr>
            <a:spLocks noChangeArrowheads="1"/>
          </p:cNvSpPr>
          <p:nvPr/>
        </p:nvSpPr>
        <p:spPr bwMode="auto">
          <a:xfrm>
            <a:off x="1828800" y="3733800"/>
            <a:ext cx="381000" cy="152400"/>
          </a:xfrm>
          <a:prstGeom prst="rightArrow">
            <a:avLst>
              <a:gd name="adj1" fmla="val 50000"/>
              <a:gd name="adj2" fmla="val 62500"/>
            </a:avLst>
          </a:prstGeom>
          <a:solidFill>
            <a:srgbClr val="EBD3FF"/>
          </a:solidFill>
          <a:ln w="3175" cap="sq">
            <a:solidFill>
              <a:srgbClr val="800080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244" name="Picture 28" descr="OTC_monomer_SMALL.tiff                                         01218A51HD                             BE7B8504: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124200"/>
            <a:ext cx="1303338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45" name="AutoShape 29"/>
          <p:cNvSpPr>
            <a:spLocks noChangeArrowheads="1"/>
          </p:cNvSpPr>
          <p:nvPr/>
        </p:nvSpPr>
        <p:spPr bwMode="auto">
          <a:xfrm>
            <a:off x="4191000" y="3733800"/>
            <a:ext cx="381000" cy="152400"/>
          </a:xfrm>
          <a:prstGeom prst="rightArrow">
            <a:avLst>
              <a:gd name="adj1" fmla="val 50000"/>
              <a:gd name="adj2" fmla="val 62500"/>
            </a:avLst>
          </a:prstGeom>
          <a:solidFill>
            <a:srgbClr val="EBD3FF"/>
          </a:solidFill>
          <a:ln w="3175" cap="sq">
            <a:solidFill>
              <a:srgbClr val="800080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46" name="AutoShape 30"/>
          <p:cNvSpPr>
            <a:spLocks noChangeArrowheads="1"/>
          </p:cNvSpPr>
          <p:nvPr/>
        </p:nvSpPr>
        <p:spPr bwMode="auto">
          <a:xfrm>
            <a:off x="6400800" y="3733800"/>
            <a:ext cx="381000" cy="152400"/>
          </a:xfrm>
          <a:prstGeom prst="rightArrow">
            <a:avLst>
              <a:gd name="adj1" fmla="val 50000"/>
              <a:gd name="adj2" fmla="val 62500"/>
            </a:avLst>
          </a:prstGeom>
          <a:solidFill>
            <a:srgbClr val="EBD3FF"/>
          </a:solidFill>
          <a:ln w="3175" cap="sq">
            <a:solidFill>
              <a:srgbClr val="800080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47" name="AutoShape 31"/>
          <p:cNvSpPr>
            <a:spLocks noChangeArrowheads="1"/>
          </p:cNvSpPr>
          <p:nvPr/>
        </p:nvSpPr>
        <p:spPr bwMode="auto">
          <a:xfrm>
            <a:off x="8077200" y="3505200"/>
            <a:ext cx="152400" cy="304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BD3FF"/>
          </a:solidFill>
          <a:ln w="3175" cap="sq">
            <a:solidFill>
              <a:srgbClr val="800080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9728" y="6665976"/>
            <a:ext cx="347472" cy="192024"/>
          </a:xfrm>
        </p:spPr>
        <p:txBody>
          <a:bodyPr/>
          <a:lstStyle/>
          <a:p>
            <a:pPr>
              <a:defRPr/>
            </a:pPr>
            <a:fld id="{D1E26854-8C85-3A48-B074-7CB503D22FA8}" type="slidenum">
              <a:rPr lang="en-US" sz="800" smtClean="0">
                <a:solidFill>
                  <a:srgbClr val="0000FF"/>
                </a:solidFill>
                <a:latin typeface="Arial"/>
                <a:cs typeface="Arial"/>
              </a:rPr>
              <a:pPr>
                <a:defRPr/>
              </a:pPr>
              <a:t>47</a:t>
            </a:fld>
            <a:endParaRPr lang="en-US" sz="8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pic>
        <p:nvPicPr>
          <p:cNvPr id="18" name="Picture 17" descr="Logo01_DarkBlueAcronym.png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530" y="6560427"/>
            <a:ext cx="700851" cy="26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94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28600" y="228600"/>
            <a:ext cx="7924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sz="2800" b="1" u="sng" dirty="0">
                <a:solidFill>
                  <a:srgbClr val="330066"/>
                </a:solidFill>
                <a:latin typeface="Arial Rounded MT Bold" charset="0"/>
              </a:rPr>
              <a:t>Phenylalanine</a:t>
            </a:r>
            <a:r>
              <a:rPr lang="en-US" sz="2800" b="1" u="sng" dirty="0">
                <a:solidFill>
                  <a:srgbClr val="070166"/>
                </a:solidFill>
                <a:latin typeface="Arial Rounded MT Bold" charset="0"/>
              </a:rPr>
              <a:t> Hydroxylase (PAH</a:t>
            </a:r>
            <a:r>
              <a:rPr lang="en-US" sz="2800" b="1" u="sng" dirty="0" smtClean="0">
                <a:solidFill>
                  <a:srgbClr val="070166"/>
                </a:solidFill>
                <a:latin typeface="Arial Rounded MT Bold" charset="0"/>
              </a:rPr>
              <a:t>)</a:t>
            </a:r>
            <a:endParaRPr lang="en-US" sz="3000" u="sng" dirty="0">
              <a:latin typeface="Arial Rounded MT Bold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62000" y="974725"/>
            <a:ext cx="1076325" cy="1920875"/>
            <a:chOff x="762000" y="974725"/>
            <a:chExt cx="1076325" cy="1920875"/>
          </a:xfrm>
        </p:grpSpPr>
        <p:pic>
          <p:nvPicPr>
            <p:cNvPr id="12292" name="Picture 4" descr="PAXtetramer_bubles.tiff                                        0121DBAAHD                             BE7B8504: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1676400"/>
              <a:ext cx="1076325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771525" y="974725"/>
              <a:ext cx="1050925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b="1">
                  <a:solidFill>
                    <a:srgbClr val="330066"/>
                  </a:solidFill>
                  <a:latin typeface="Arial Rounded MT Bold" charset="0"/>
                </a:rPr>
                <a:t>PAH</a:t>
              </a:r>
            </a:p>
            <a:p>
              <a:pPr algn="ctr"/>
              <a:r>
                <a:rPr lang="en-US" sz="1000" b="1">
                  <a:solidFill>
                    <a:srgbClr val="330066"/>
                  </a:solidFill>
                  <a:latin typeface="Arial Rounded MT Bold" charset="0"/>
                </a:rPr>
                <a:t>EC1.14.16.1</a:t>
              </a:r>
              <a:endParaRPr lang="en-US" sz="1200" b="1">
                <a:solidFill>
                  <a:srgbClr val="330066"/>
                </a:solidFill>
                <a:latin typeface="Arial Rounded MT Bold" charset="0"/>
              </a:endParaRPr>
            </a:p>
          </p:txBody>
        </p:sp>
      </p:grpSp>
      <p:pic>
        <p:nvPicPr>
          <p:cNvPr id="12298" name="Picture 10" descr="00Phe-to-Tyr.jpg                                               0121D335HD                             BE7B8504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143000"/>
            <a:ext cx="39624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4" name="Picture 26" descr="00PHAGene-Good.jpg                                             0121D335HD                             BE7B8504: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352800"/>
            <a:ext cx="1622425" cy="318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5" name="Picture 27" descr="00PHAGene-Mono-Good.jpg                                        0121D335HD                             BE7B8504: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429000"/>
            <a:ext cx="2497138" cy="318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6" name="Picture 28" descr="00PHAGene-Compl-Good.jpg                                       0121D335HD                             BE7B8504: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429000"/>
            <a:ext cx="2763838" cy="318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5181600" y="1066800"/>
            <a:ext cx="3886200" cy="5181600"/>
            <a:chOff x="5181600" y="1066800"/>
            <a:chExt cx="3886200" cy="5181600"/>
          </a:xfrm>
        </p:grpSpPr>
        <p:pic>
          <p:nvPicPr>
            <p:cNvPr id="12312" name="Picture 24" descr="Tyr-to-DA_400px-Cat#121DBA8.png                                0121DB9EHD                             BE7B8504: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000" y="1066800"/>
              <a:ext cx="1828800" cy="5181600"/>
            </a:xfrm>
            <a:prstGeom prst="rect">
              <a:avLst/>
            </a:prstGeom>
            <a:noFill/>
            <a:ln w="3175">
              <a:solidFill>
                <a:srgbClr val="CC99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317" name="Oval 29"/>
            <p:cNvSpPr>
              <a:spLocks noChangeArrowheads="1"/>
            </p:cNvSpPr>
            <p:nvPr/>
          </p:nvSpPr>
          <p:spPr bwMode="auto">
            <a:xfrm>
              <a:off x="7239000" y="1152525"/>
              <a:ext cx="1371600" cy="6096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12318" name="Oval 30"/>
            <p:cNvSpPr>
              <a:spLocks noChangeArrowheads="1"/>
            </p:cNvSpPr>
            <p:nvPr/>
          </p:nvSpPr>
          <p:spPr bwMode="auto">
            <a:xfrm>
              <a:off x="5181600" y="2581275"/>
              <a:ext cx="838200" cy="2286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20" name="Line 32"/>
            <p:cNvSpPr>
              <a:spLocks noChangeShapeType="1"/>
            </p:cNvSpPr>
            <p:nvPr/>
          </p:nvSpPr>
          <p:spPr bwMode="auto">
            <a:xfrm flipV="1">
              <a:off x="6019800" y="1524000"/>
              <a:ext cx="1143000" cy="9906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9728" y="6665976"/>
            <a:ext cx="347472" cy="192024"/>
          </a:xfrm>
        </p:spPr>
        <p:txBody>
          <a:bodyPr/>
          <a:lstStyle/>
          <a:p>
            <a:pPr>
              <a:defRPr/>
            </a:pPr>
            <a:fld id="{D1E26854-8C85-3A48-B074-7CB503D22FA8}" type="slidenum">
              <a:rPr lang="en-US" sz="800" smtClean="0">
                <a:solidFill>
                  <a:srgbClr val="0000FF"/>
                </a:solidFill>
                <a:latin typeface="Arial"/>
                <a:cs typeface="Arial"/>
              </a:rPr>
              <a:pPr>
                <a:defRPr/>
              </a:pPr>
              <a:t>48</a:t>
            </a:fld>
            <a:endParaRPr lang="en-US" sz="800" dirty="0">
              <a:solidFill>
                <a:srgbClr val="0000FF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28600" y="228600"/>
            <a:ext cx="4876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sz="2600" b="1" u="sng">
                <a:solidFill>
                  <a:srgbClr val="330066"/>
                </a:solidFill>
                <a:latin typeface="Arial Rounded MT Bold" charset="0"/>
              </a:rPr>
              <a:t>PAH Catalytic Activity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467350" y="685800"/>
            <a:ext cx="2990850" cy="1955800"/>
            <a:chOff x="5467350" y="685800"/>
            <a:chExt cx="2990850" cy="1955800"/>
          </a:xfrm>
        </p:grpSpPr>
        <p:pic>
          <p:nvPicPr>
            <p:cNvPr id="16388" name="Picture 4" descr="01Phe-Tyr_BH4prephe#121F80C.gif                                0121F808HD                             BE7B8504: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0" y="685800"/>
              <a:ext cx="2895600" cy="1706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89" name="Rectangle 5"/>
            <p:cNvSpPr>
              <a:spLocks noChangeArrowheads="1"/>
            </p:cNvSpPr>
            <p:nvPr/>
          </p:nvSpPr>
          <p:spPr bwMode="auto">
            <a:xfrm>
              <a:off x="5467350" y="1249362"/>
              <a:ext cx="552450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200" b="1" dirty="0" err="1">
                  <a:solidFill>
                    <a:schemeClr val="folHlink"/>
                  </a:solidFill>
                  <a:latin typeface="Arial Rounded MT Bold" charset="0"/>
                </a:rPr>
                <a:t>Phe</a:t>
              </a:r>
              <a:endParaRPr lang="en-US" dirty="0"/>
            </a:p>
          </p:txBody>
        </p:sp>
        <p:sp>
          <p:nvSpPr>
            <p:cNvPr id="16390" name="Rectangle 6"/>
            <p:cNvSpPr>
              <a:spLocks noChangeArrowheads="1"/>
            </p:cNvSpPr>
            <p:nvPr/>
          </p:nvSpPr>
          <p:spPr bwMode="auto">
            <a:xfrm>
              <a:off x="7677150" y="1401762"/>
              <a:ext cx="704850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200" b="1" dirty="0" smtClean="0">
                  <a:solidFill>
                    <a:schemeClr val="folHlink"/>
                  </a:solidFill>
                  <a:latin typeface="Arial Rounded MT Bold" charset="0"/>
                </a:rPr>
                <a:t>  Tyr</a:t>
              </a:r>
              <a:endParaRPr lang="en-US" dirty="0"/>
            </a:p>
          </p:txBody>
        </p:sp>
        <p:pic>
          <p:nvPicPr>
            <p:cNvPr id="16391" name="Picture 7" descr="PAXtetramer_bubles.tiff                                        0121E607HD                             BE7B8504: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5600" y="1219200"/>
              <a:ext cx="269875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92" name="Rectangle 8"/>
            <p:cNvSpPr>
              <a:spLocks noChangeArrowheads="1"/>
            </p:cNvSpPr>
            <p:nvPr/>
          </p:nvSpPr>
          <p:spPr bwMode="auto">
            <a:xfrm>
              <a:off x="5562600" y="2316163"/>
              <a:ext cx="704850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200" b="1" dirty="0">
                  <a:solidFill>
                    <a:schemeClr val="folHlink"/>
                  </a:solidFill>
                  <a:latin typeface="Arial Rounded MT Bold" charset="0"/>
                </a:rPr>
                <a:t>BH4</a:t>
              </a:r>
              <a:endParaRPr lang="en-US" dirty="0"/>
            </a:p>
          </p:txBody>
        </p:sp>
        <p:sp>
          <p:nvSpPr>
            <p:cNvPr id="16394" name="Rectangle 10"/>
            <p:cNvSpPr>
              <a:spLocks noChangeArrowheads="1"/>
            </p:cNvSpPr>
            <p:nvPr/>
          </p:nvSpPr>
          <p:spPr bwMode="auto">
            <a:xfrm>
              <a:off x="7315200" y="2366963"/>
              <a:ext cx="1143000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200" b="1">
                  <a:solidFill>
                    <a:schemeClr val="folHlink"/>
                  </a:solidFill>
                  <a:latin typeface="Arial Rounded MT Bold" charset="0"/>
                </a:rPr>
                <a:t>4aOH-BH2</a:t>
              </a:r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57200" y="838200"/>
            <a:ext cx="4495800" cy="3581400"/>
            <a:chOff x="457200" y="838200"/>
            <a:chExt cx="4495800" cy="3581400"/>
          </a:xfrm>
        </p:grpSpPr>
        <p:pic>
          <p:nvPicPr>
            <p:cNvPr id="16395" name="Picture 11" descr="02GO_classes_funct-process.tiff                                0121F808HD                             BE7B8504: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838200"/>
              <a:ext cx="3581400" cy="3581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98" name="Rectangle 14"/>
            <p:cNvSpPr>
              <a:spLocks noChangeArrowheads="1"/>
            </p:cNvSpPr>
            <p:nvPr/>
          </p:nvSpPr>
          <p:spPr bwMode="auto">
            <a:xfrm>
              <a:off x="3124200" y="1219200"/>
              <a:ext cx="914400" cy="381000"/>
            </a:xfrm>
            <a:prstGeom prst="rect">
              <a:avLst/>
            </a:prstGeom>
            <a:solidFill>
              <a:srgbClr val="F7E4FF">
                <a:alpha val="28999"/>
              </a:srgbClr>
            </a:solidFill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99" name="Rectangle 15"/>
            <p:cNvSpPr>
              <a:spLocks noChangeArrowheads="1"/>
            </p:cNvSpPr>
            <p:nvPr/>
          </p:nvSpPr>
          <p:spPr bwMode="auto">
            <a:xfrm>
              <a:off x="3124200" y="1828800"/>
              <a:ext cx="914400" cy="2438400"/>
            </a:xfrm>
            <a:prstGeom prst="rect">
              <a:avLst/>
            </a:prstGeom>
            <a:solidFill>
              <a:srgbClr val="F7E4FF">
                <a:alpha val="28999"/>
              </a:srgbClr>
            </a:solidFill>
            <a:ln w="19050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00" name="AutoShape 16"/>
            <p:cNvSpPr>
              <a:spLocks noChangeArrowheads="1"/>
            </p:cNvSpPr>
            <p:nvPr/>
          </p:nvSpPr>
          <p:spPr bwMode="auto">
            <a:xfrm>
              <a:off x="4114800" y="1371600"/>
              <a:ext cx="152400" cy="1371600"/>
            </a:xfrm>
            <a:prstGeom prst="curvedLeftArrow">
              <a:avLst>
                <a:gd name="adj1" fmla="val 180000"/>
                <a:gd name="adj2" fmla="val 360000"/>
                <a:gd name="adj3" fmla="val 33333"/>
              </a:avLst>
            </a:prstGeom>
            <a:solidFill>
              <a:srgbClr val="F7E4FF"/>
            </a:solidFill>
            <a:ln w="952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01" name="Rectangle 17"/>
            <p:cNvSpPr>
              <a:spLocks noChangeArrowheads="1"/>
            </p:cNvSpPr>
            <p:nvPr/>
          </p:nvSpPr>
          <p:spPr bwMode="auto">
            <a:xfrm>
              <a:off x="4257675" y="1889125"/>
              <a:ext cx="695325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 b="1" dirty="0" err="1">
                  <a:solidFill>
                    <a:srgbClr val="FF0000"/>
                  </a:solidFill>
                  <a:latin typeface="Arial Rounded MT Bold" charset="0"/>
                </a:rPr>
                <a:t>part_of</a:t>
              </a:r>
              <a:endParaRPr lang="en-US" dirty="0"/>
            </a:p>
          </p:txBody>
        </p:sp>
      </p:grpSp>
      <p:pic>
        <p:nvPicPr>
          <p:cNvPr id="16404" name="Picture 20" descr="00PAH_MECHani_STEPS.jpg                                        0121F808HD                             BE7B8504: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048000"/>
            <a:ext cx="4191000" cy="3659188"/>
          </a:xfrm>
          <a:prstGeom prst="rect">
            <a:avLst/>
          </a:prstGeom>
          <a:noFill/>
          <a:ln w="9525">
            <a:solidFill>
              <a:srgbClr val="99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7" name="Picture 23" descr="PAHactivity2.tiff                                              0121D335HD                             BE7B8504: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667000"/>
            <a:ext cx="3505200" cy="2362200"/>
          </a:xfrm>
          <a:prstGeom prst="rect">
            <a:avLst/>
          </a:prstGeom>
          <a:noFill/>
          <a:ln w="6350">
            <a:solidFill>
              <a:srgbClr val="9933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9728" y="6665976"/>
            <a:ext cx="329184" cy="192024"/>
          </a:xfrm>
        </p:spPr>
        <p:txBody>
          <a:bodyPr/>
          <a:lstStyle/>
          <a:p>
            <a:pPr>
              <a:defRPr/>
            </a:pPr>
            <a:fld id="{D1E26854-8C85-3A48-B074-7CB503D22FA8}" type="slidenum">
              <a:rPr lang="en-US" sz="800" smtClean="0">
                <a:solidFill>
                  <a:srgbClr val="0000FF"/>
                </a:solidFill>
                <a:latin typeface="Arial"/>
                <a:cs typeface="Arial"/>
              </a:rPr>
              <a:pPr>
                <a:defRPr/>
              </a:pPr>
              <a:t>49</a:t>
            </a:fld>
            <a:endParaRPr lang="en-US" sz="8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pic>
        <p:nvPicPr>
          <p:cNvPr id="19" name="Picture 18" descr="Logo01_DarkBlueAcronym.png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530" y="6560427"/>
            <a:ext cx="700851" cy="2667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-76200"/>
            <a:ext cx="8763000" cy="533399"/>
          </a:xfrm>
        </p:spPr>
        <p:txBody>
          <a:bodyPr/>
          <a:lstStyle/>
          <a:p>
            <a:pPr algn="l"/>
            <a:r>
              <a:rPr lang="en-US" sz="2400" u="sng" dirty="0" smtClean="0">
                <a:solidFill>
                  <a:srgbClr val="000090"/>
                </a:solidFill>
                <a:latin typeface="Arial Rounded MT Bold" charset="0"/>
              </a:rPr>
              <a:t>Data source: </a:t>
            </a:r>
            <a:r>
              <a:rPr lang="en-US" sz="2400" i="1" u="sng" dirty="0" smtClean="0">
                <a:solidFill>
                  <a:srgbClr val="0000FF"/>
                </a:solidFill>
                <a:latin typeface="Arial Rounded MT Bold" charset="0"/>
              </a:rPr>
              <a:t>Nutritional item intake record</a:t>
            </a:r>
            <a:r>
              <a:rPr lang="en-US" sz="1600" i="1" u="sng" dirty="0" smtClean="0">
                <a:solidFill>
                  <a:srgbClr val="070166"/>
                </a:solidFill>
                <a:latin typeface="Arial Rounded MT Bold" charset="0"/>
              </a:rPr>
              <a:t> </a:t>
            </a:r>
            <a:r>
              <a:rPr lang="en-US" sz="1600" u="sng" dirty="0" smtClean="0">
                <a:solidFill>
                  <a:srgbClr val="070166"/>
                </a:solidFill>
                <a:latin typeface="Arial Rounded MT Bold" charset="0"/>
              </a:rPr>
              <a:t>(a.k.a. diet record)</a:t>
            </a:r>
            <a:endParaRPr lang="en-US" sz="1600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92024" y="6665976"/>
            <a:ext cx="347472" cy="192024"/>
          </a:xfrm>
        </p:spPr>
        <p:txBody>
          <a:bodyPr/>
          <a:lstStyle/>
          <a:p>
            <a:pPr>
              <a:defRPr/>
            </a:pPr>
            <a:fld id="{D1E26854-8C85-3A48-B074-7CB503D22FA8}" type="slidenum">
              <a:rPr lang="en-US" sz="800" smtClean="0">
                <a:solidFill>
                  <a:srgbClr val="0000FF"/>
                </a:solidFill>
                <a:latin typeface="Arial"/>
                <a:cs typeface="Arial"/>
              </a:rPr>
              <a:pPr>
                <a:defRPr/>
              </a:pPr>
              <a:t>5</a:t>
            </a:fld>
            <a:endParaRPr lang="en-US" sz="8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447800" y="381000"/>
            <a:ext cx="5562600" cy="6629400"/>
            <a:chOff x="1447800" y="381000"/>
            <a:chExt cx="5562600" cy="6629400"/>
          </a:xfrm>
        </p:grpSpPr>
        <p:pic>
          <p:nvPicPr>
            <p:cNvPr id="5" name="Picture 4" descr="IntakeRecord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800" y="381000"/>
              <a:ext cx="5562600" cy="66294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387600" y="1490132"/>
              <a:ext cx="1354663" cy="110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638800" y="1498599"/>
              <a:ext cx="914400" cy="110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ounded Rectangle 9"/>
          <p:cNvSpPr/>
          <p:nvPr/>
        </p:nvSpPr>
        <p:spPr>
          <a:xfrm>
            <a:off x="2286000" y="2971800"/>
            <a:ext cx="2506132" cy="668869"/>
          </a:xfrm>
          <a:prstGeom prst="round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0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92024" y="6665976"/>
            <a:ext cx="347472" cy="192024"/>
          </a:xfrm>
        </p:spPr>
        <p:txBody>
          <a:bodyPr/>
          <a:lstStyle/>
          <a:p>
            <a:pPr>
              <a:defRPr/>
            </a:pPr>
            <a:fld id="{D1E26854-8C85-3A48-B074-7CB503D22FA8}" type="slidenum">
              <a:rPr lang="en-US" sz="800" smtClean="0">
                <a:solidFill>
                  <a:srgbClr val="0000FF"/>
                </a:solidFill>
                <a:latin typeface="Arial"/>
                <a:cs typeface="Arial"/>
              </a:rPr>
              <a:pPr>
                <a:defRPr/>
              </a:pPr>
              <a:t>6</a:t>
            </a:fld>
            <a:endParaRPr lang="en-US" sz="8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pic>
        <p:nvPicPr>
          <p:cNvPr id="4" name="Picture 3" descr="Logo01_DarkBlueAcrony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530" y="6553200"/>
            <a:ext cx="700851" cy="26677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52400" y="-50801"/>
            <a:ext cx="8229600" cy="533399"/>
          </a:xfrm>
        </p:spPr>
        <p:txBody>
          <a:bodyPr/>
          <a:lstStyle/>
          <a:p>
            <a:pPr algn="l"/>
            <a:r>
              <a:rPr lang="en-US" sz="2400" u="sng" dirty="0" smtClean="0">
                <a:solidFill>
                  <a:srgbClr val="000090"/>
                </a:solidFill>
                <a:latin typeface="Arial Rounded MT Bold" charset="0"/>
              </a:rPr>
              <a:t>Raw data: </a:t>
            </a:r>
            <a:r>
              <a:rPr lang="en-US" sz="2400" i="1" u="sng" dirty="0" smtClean="0">
                <a:solidFill>
                  <a:srgbClr val="0000FF"/>
                </a:solidFill>
                <a:latin typeface="Arial Rounded MT Bold" charset="0"/>
              </a:rPr>
              <a:t>Nutrient intake summary report</a:t>
            </a:r>
            <a:endParaRPr lang="en-US" sz="2400" dirty="0">
              <a:solidFill>
                <a:srgbClr val="0000FF"/>
              </a:solidFill>
            </a:endParaRPr>
          </a:p>
        </p:txBody>
      </p:sp>
      <p:pic>
        <p:nvPicPr>
          <p:cNvPr id="11" name="Picture 10" descr="NutriIntake-summaryReportMINI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55600"/>
            <a:ext cx="5486400" cy="67310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837306" y="863598"/>
            <a:ext cx="1176829" cy="228600"/>
          </a:xfrm>
          <a:prstGeom prst="round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233368" y="694255"/>
            <a:ext cx="1447800" cy="211678"/>
          </a:xfrm>
          <a:prstGeom prst="round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828836" y="381000"/>
            <a:ext cx="1600200" cy="457200"/>
          </a:xfrm>
          <a:prstGeom prst="round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3" y="1049866"/>
            <a:ext cx="2590800" cy="2971800"/>
          </a:xfrm>
          <a:prstGeom prst="round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5562600" y="1066800"/>
            <a:ext cx="1464734" cy="533400"/>
          </a:xfrm>
          <a:prstGeom prst="round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905036" y="1566335"/>
            <a:ext cx="2362200" cy="211666"/>
          </a:xfrm>
          <a:prstGeom prst="round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860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4" grpId="0" animBg="1"/>
      <p:bldP spid="12" grpId="0" animBg="1"/>
      <p:bldP spid="6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76201"/>
            <a:ext cx="8839200" cy="609600"/>
          </a:xfrm>
        </p:spPr>
        <p:txBody>
          <a:bodyPr/>
          <a:lstStyle/>
          <a:p>
            <a:pPr algn="l"/>
            <a:r>
              <a:rPr lang="en-US" sz="2600" u="sng" dirty="0" smtClean="0">
                <a:solidFill>
                  <a:srgbClr val="82034D"/>
                </a:solidFill>
                <a:latin typeface="Arial Rounded MT Bold"/>
                <a:cs typeface="Arial Rounded MT Bold"/>
              </a:rPr>
              <a:t>ONSTR graph – Dietary analysis </a:t>
            </a:r>
            <a:r>
              <a:rPr lang="en-US" sz="1200" u="sng" dirty="0" smtClean="0">
                <a:solidFill>
                  <a:srgbClr val="82034D"/>
                </a:solidFill>
                <a:latin typeface="Arial Rounded MT Bold"/>
                <a:cs typeface="Arial Rounded MT Bold"/>
              </a:rPr>
              <a:t>(SERC 2012, old pre-BFO2 graph!)</a:t>
            </a:r>
            <a:endParaRPr lang="en-US" sz="1200" u="sng" dirty="0"/>
          </a:p>
        </p:txBody>
      </p:sp>
      <p:pic>
        <p:nvPicPr>
          <p:cNvPr id="18" name="Picture 17" descr="02_FoodItem-Redfram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609600"/>
            <a:ext cx="3733800" cy="2590800"/>
          </a:xfrm>
          <a:prstGeom prst="rect">
            <a:avLst/>
          </a:prstGeom>
        </p:spPr>
      </p:pic>
      <p:pic>
        <p:nvPicPr>
          <p:cNvPr id="22" name="Picture 21" descr="03Nutri-FoodItem-pink-Micro-4Last.jpg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09600"/>
            <a:ext cx="9070848" cy="6172200"/>
          </a:xfrm>
          <a:prstGeom prst="rect">
            <a:avLst/>
          </a:prstGeom>
        </p:spPr>
      </p:pic>
      <p:pic>
        <p:nvPicPr>
          <p:cNvPr id="3" name="Picture 2" descr="SERClogo-mini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3" y="6460069"/>
            <a:ext cx="902567" cy="38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73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92024" y="6665976"/>
            <a:ext cx="347472" cy="192024"/>
          </a:xfrm>
        </p:spPr>
        <p:txBody>
          <a:bodyPr/>
          <a:lstStyle/>
          <a:p>
            <a:pPr>
              <a:defRPr/>
            </a:pPr>
            <a:fld id="{D1E26854-8C85-3A48-B074-7CB503D22FA8}" type="slidenum">
              <a:rPr lang="en-US" sz="800" smtClean="0">
                <a:solidFill>
                  <a:srgbClr val="0000FF"/>
                </a:solidFill>
                <a:latin typeface="Arial"/>
                <a:cs typeface="Arial"/>
              </a:rPr>
              <a:pPr>
                <a:defRPr/>
              </a:pPr>
              <a:t>8</a:t>
            </a:fld>
            <a:endParaRPr lang="en-US" sz="8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pic>
        <p:nvPicPr>
          <p:cNvPr id="4" name="Picture 3" descr="Logo01_DarkBlueAcrony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530" y="6553200"/>
            <a:ext cx="700851" cy="266776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52400" y="152400"/>
            <a:ext cx="822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sz="2600" u="sng" dirty="0" smtClean="0">
                <a:solidFill>
                  <a:srgbClr val="070166"/>
                </a:solidFill>
                <a:latin typeface="Arial Rounded MT Bold" charset="0"/>
              </a:rPr>
              <a:t>What a Dietitian/Researcher needs/wants to know:</a:t>
            </a:r>
            <a:endParaRPr lang="en-US" sz="2600" dirty="0">
              <a:latin typeface="Calibri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52400" y="990600"/>
            <a:ext cx="84582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marL="228600" indent="-228600" algn="l"/>
            <a:r>
              <a:rPr lang="en-US" sz="2000" dirty="0" smtClean="0">
                <a:solidFill>
                  <a:srgbClr val="070166"/>
                </a:solidFill>
                <a:latin typeface="Arial Rounded MT Bold" charset="0"/>
              </a:rPr>
              <a:t>1. Is each </a:t>
            </a:r>
            <a:r>
              <a:rPr lang="en-US" sz="2000" b="1" i="1" dirty="0">
                <a:solidFill>
                  <a:srgbClr val="0000FF"/>
                </a:solidFill>
                <a:latin typeface="Arial Rounded MT Bold" charset="0"/>
              </a:rPr>
              <a:t>average daily nutrient </a:t>
            </a:r>
            <a:r>
              <a:rPr lang="en-US" sz="2000" b="1" i="1" dirty="0" smtClean="0">
                <a:solidFill>
                  <a:srgbClr val="0000FF"/>
                </a:solidFill>
                <a:latin typeface="Arial Rounded MT Bold" charset="0"/>
              </a:rPr>
              <a:t>intake value </a:t>
            </a:r>
            <a:r>
              <a:rPr lang="en-US" sz="2000" b="1" dirty="0" err="1" smtClean="0">
                <a:solidFill>
                  <a:srgbClr val="000090"/>
                </a:solidFill>
                <a:latin typeface="Arial Rounded MT Bold" charset="0"/>
              </a:rPr>
              <a:t>wrt</a:t>
            </a:r>
            <a:r>
              <a:rPr lang="en-US" sz="2000" b="1" dirty="0" smtClean="0">
                <a:solidFill>
                  <a:srgbClr val="000090"/>
                </a:solidFill>
                <a:latin typeface="Arial Rounded MT Bold" charset="0"/>
              </a:rPr>
              <a:t> Dietary Reference </a:t>
            </a:r>
            <a:r>
              <a:rPr lang="en-US" sz="2000" b="1" dirty="0">
                <a:solidFill>
                  <a:srgbClr val="000090"/>
                </a:solidFill>
                <a:latin typeface="Arial Rounded MT Bold" charset="0"/>
              </a:rPr>
              <a:t> </a:t>
            </a:r>
            <a:r>
              <a:rPr lang="en-US" sz="2000" b="1" dirty="0" smtClean="0">
                <a:solidFill>
                  <a:srgbClr val="000090"/>
                </a:solidFill>
                <a:latin typeface="Arial Rounded MT Bold" charset="0"/>
              </a:rPr>
              <a:t>Intake values (DRIs):  </a:t>
            </a:r>
            <a:r>
              <a:rPr lang="en-US" sz="2000" b="1" i="1" dirty="0" smtClean="0">
                <a:solidFill>
                  <a:srgbClr val="0000FF"/>
                </a:solidFill>
                <a:latin typeface="Arial Rounded MT Bold" charset="0"/>
              </a:rPr>
              <a:t>low</a:t>
            </a:r>
            <a:r>
              <a:rPr lang="en-US" sz="2000" b="1" dirty="0" smtClean="0">
                <a:solidFill>
                  <a:srgbClr val="000090"/>
                </a:solidFill>
                <a:latin typeface="Arial Rounded MT Bold" charset="0"/>
              </a:rPr>
              <a:t>, </a:t>
            </a:r>
            <a:r>
              <a:rPr lang="en-US" sz="2000" b="1" i="1" dirty="0" smtClean="0">
                <a:solidFill>
                  <a:srgbClr val="0000FF"/>
                </a:solidFill>
                <a:latin typeface="Arial Rounded MT Bold" charset="0"/>
              </a:rPr>
              <a:t>high</a:t>
            </a:r>
            <a:r>
              <a:rPr lang="en-US" sz="2000" b="1" dirty="0" smtClean="0">
                <a:solidFill>
                  <a:srgbClr val="000090"/>
                </a:solidFill>
                <a:latin typeface="Arial Rounded MT Bold" charset="0"/>
              </a:rPr>
              <a:t> or in </a:t>
            </a:r>
            <a:r>
              <a:rPr lang="en-US" sz="2000" b="1" i="1" dirty="0" smtClean="0">
                <a:solidFill>
                  <a:srgbClr val="0000FF"/>
                </a:solidFill>
                <a:latin typeface="Arial Rounded MT Bold" charset="0"/>
              </a:rPr>
              <a:t>normal</a:t>
            </a:r>
            <a:r>
              <a:rPr lang="en-US" sz="2000" b="1" dirty="0" smtClean="0">
                <a:solidFill>
                  <a:srgbClr val="000090"/>
                </a:solidFill>
                <a:latin typeface="Arial Rounded MT Bold" charset="0"/>
              </a:rPr>
              <a:t> range</a:t>
            </a:r>
            <a:endParaRPr lang="en-US" sz="2000" dirty="0">
              <a:solidFill>
                <a:srgbClr val="000090"/>
              </a:solidFill>
              <a:latin typeface="Calibri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228600" y="2057400"/>
            <a:ext cx="84582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marL="228600" indent="-228600" algn="l"/>
            <a:r>
              <a:rPr lang="en-US" sz="2000" dirty="0">
                <a:solidFill>
                  <a:srgbClr val="070166"/>
                </a:solidFill>
                <a:latin typeface="Arial Rounded MT Bold" charset="0"/>
              </a:rPr>
              <a:t>2</a:t>
            </a:r>
            <a:r>
              <a:rPr lang="en-US" sz="2000" dirty="0" smtClean="0">
                <a:solidFill>
                  <a:srgbClr val="070166"/>
                </a:solidFill>
                <a:latin typeface="Arial Rounded MT Bold" charset="0"/>
              </a:rPr>
              <a:t>. What percent of a </a:t>
            </a:r>
            <a:r>
              <a:rPr lang="en-US" sz="2000" b="1" dirty="0">
                <a:solidFill>
                  <a:srgbClr val="000090"/>
                </a:solidFill>
                <a:latin typeface="Arial Rounded MT Bold" charset="0"/>
              </a:rPr>
              <a:t>Dietary Reference Intake </a:t>
            </a:r>
            <a:r>
              <a:rPr lang="en-US" sz="2000" b="1" dirty="0" smtClean="0">
                <a:solidFill>
                  <a:srgbClr val="000090"/>
                </a:solidFill>
                <a:latin typeface="Arial Rounded MT Bold" charset="0"/>
              </a:rPr>
              <a:t>value </a:t>
            </a:r>
            <a:r>
              <a:rPr lang="en-US" sz="2000" dirty="0" smtClean="0">
                <a:solidFill>
                  <a:srgbClr val="070166"/>
                </a:solidFill>
                <a:latin typeface="Arial Rounded MT Bold" charset="0"/>
              </a:rPr>
              <a:t>is particular value of the </a:t>
            </a:r>
            <a:r>
              <a:rPr lang="en-US" sz="2000" i="1" dirty="0" smtClean="0">
                <a:solidFill>
                  <a:srgbClr val="0000FF"/>
                </a:solidFill>
                <a:latin typeface="Arial Rounded MT Bold" charset="0"/>
              </a:rPr>
              <a:t>average daily nutrient intake, </a:t>
            </a:r>
            <a:r>
              <a:rPr lang="en-US" sz="2000" dirty="0" smtClean="0">
                <a:solidFill>
                  <a:srgbClr val="000090"/>
                </a:solidFill>
                <a:latin typeface="Arial Rounded MT Bold" charset="0"/>
              </a:rPr>
              <a:t>e.g.,</a:t>
            </a:r>
            <a:r>
              <a:rPr lang="en-US" sz="2000" dirty="0" smtClean="0">
                <a:solidFill>
                  <a:srgbClr val="070166"/>
                </a:solidFill>
                <a:latin typeface="Arial Rounded MT Bold" charset="0"/>
              </a:rPr>
              <a:t> 25% of DRI (low intake)</a:t>
            </a:r>
            <a:r>
              <a:rPr lang="en-US" sz="2000" b="1" dirty="0" smtClean="0">
                <a:solidFill>
                  <a:srgbClr val="000090"/>
                </a:solidFill>
                <a:latin typeface="Arial Rounded MT Bold" charset="0"/>
              </a:rPr>
              <a:t>, 125%DRI (high intake)</a:t>
            </a:r>
            <a:endParaRPr lang="en-US" sz="2000" dirty="0">
              <a:solidFill>
                <a:srgbClr val="000090"/>
              </a:solidFill>
              <a:latin typeface="Calibri" charset="0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28600" y="4648200"/>
            <a:ext cx="84582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marL="228600" indent="-228600" algn="l"/>
            <a:r>
              <a:rPr lang="en-US" sz="2000" dirty="0">
                <a:solidFill>
                  <a:srgbClr val="070166"/>
                </a:solidFill>
                <a:latin typeface="Arial Rounded MT Bold" charset="0"/>
              </a:rPr>
              <a:t>4</a:t>
            </a:r>
            <a:r>
              <a:rPr lang="en-US" sz="2000" dirty="0" smtClean="0">
                <a:solidFill>
                  <a:srgbClr val="070166"/>
                </a:solidFill>
                <a:latin typeface="Arial Rounded MT Bold" charset="0"/>
              </a:rPr>
              <a:t>. Which </a:t>
            </a:r>
            <a:r>
              <a:rPr lang="en-US" sz="2000" i="1" dirty="0" smtClean="0">
                <a:solidFill>
                  <a:srgbClr val="0000FF"/>
                </a:solidFill>
                <a:latin typeface="Arial Rounded MT Bold" charset="0"/>
              </a:rPr>
              <a:t>nutrient analysis software </a:t>
            </a:r>
            <a:r>
              <a:rPr lang="en-US" sz="2000" dirty="0" smtClean="0">
                <a:solidFill>
                  <a:srgbClr val="070166"/>
                </a:solidFill>
                <a:latin typeface="Arial Rounded MT Bold" charset="0"/>
              </a:rPr>
              <a:t>produced the given </a:t>
            </a:r>
            <a:r>
              <a:rPr lang="en-US" sz="2000" i="1" dirty="0">
                <a:solidFill>
                  <a:srgbClr val="0000FF"/>
                </a:solidFill>
                <a:latin typeface="Arial Rounded MT Bold" charset="0"/>
              </a:rPr>
              <a:t>average daily nutrient </a:t>
            </a:r>
            <a:r>
              <a:rPr lang="en-US" sz="2000" i="1" dirty="0" smtClean="0">
                <a:solidFill>
                  <a:srgbClr val="0000FF"/>
                </a:solidFill>
                <a:latin typeface="Arial Rounded MT Bold" charset="0"/>
              </a:rPr>
              <a:t>intake</a:t>
            </a:r>
            <a:r>
              <a:rPr lang="en-US" sz="2000" dirty="0" smtClean="0">
                <a:solidFill>
                  <a:srgbClr val="000090"/>
                </a:solidFill>
                <a:latin typeface="Arial Rounded MT Bold" charset="0"/>
              </a:rPr>
              <a:t>, because there are differences in values in the intake data produced by different </a:t>
            </a:r>
            <a:r>
              <a:rPr lang="en-US" sz="2000" b="1" dirty="0">
                <a:solidFill>
                  <a:srgbClr val="1E0F8B"/>
                </a:solidFill>
                <a:latin typeface="Arial Rounded MT Bold" charset="0"/>
              </a:rPr>
              <a:t>(</a:t>
            </a:r>
            <a:r>
              <a:rPr lang="en-US" sz="2000" b="1" i="1" dirty="0" err="1">
                <a:solidFill>
                  <a:srgbClr val="0000FF"/>
                </a:solidFill>
                <a:latin typeface="Arial Rounded MT Bold" charset="0"/>
              </a:rPr>
              <a:t>MetabolicPro</a:t>
            </a:r>
            <a:r>
              <a:rPr lang="en-US" sz="2000" b="1" i="1" dirty="0">
                <a:solidFill>
                  <a:srgbClr val="1E0F8B"/>
                </a:solidFill>
                <a:latin typeface="Arial Rounded MT Bold" charset="0"/>
              </a:rPr>
              <a:t>, </a:t>
            </a:r>
            <a:r>
              <a:rPr lang="en-US" sz="2000" b="1" i="1" dirty="0" smtClean="0">
                <a:solidFill>
                  <a:srgbClr val="0000FF"/>
                </a:solidFill>
                <a:latin typeface="Arial Rounded MT Bold" charset="0"/>
              </a:rPr>
              <a:t>NDSR</a:t>
            </a:r>
            <a:r>
              <a:rPr lang="en-US" sz="2000" b="1" i="1" dirty="0" smtClean="0">
                <a:solidFill>
                  <a:srgbClr val="1E0F8B"/>
                </a:solidFill>
                <a:latin typeface="Arial Rounded MT Bold" charset="0"/>
              </a:rPr>
              <a:t> </a:t>
            </a:r>
            <a:r>
              <a:rPr lang="en-US" sz="2000" b="1" dirty="0" smtClean="0">
                <a:solidFill>
                  <a:srgbClr val="1E0F8B"/>
                </a:solidFill>
                <a:latin typeface="Arial Rounded MT Bold" charset="0"/>
              </a:rPr>
              <a:t>or</a:t>
            </a:r>
            <a:r>
              <a:rPr lang="en-US" sz="2000" b="1" i="1" dirty="0" smtClean="0">
                <a:solidFill>
                  <a:srgbClr val="1E0F8B"/>
                </a:solidFill>
                <a:latin typeface="Arial Rounded MT Bold" charset="0"/>
              </a:rPr>
              <a:t> </a:t>
            </a:r>
            <a:r>
              <a:rPr lang="en-US" sz="2000" b="1" i="1" dirty="0" err="1">
                <a:solidFill>
                  <a:srgbClr val="0000FF"/>
                </a:solidFill>
                <a:latin typeface="Arial Rounded MT Bold" charset="0"/>
              </a:rPr>
              <a:t>FoodProcessor</a:t>
            </a:r>
            <a:r>
              <a:rPr lang="en-US" sz="2000" b="1" dirty="0">
                <a:solidFill>
                  <a:srgbClr val="1E0F8B"/>
                </a:solidFill>
                <a:latin typeface="Arial Rounded MT Bold" charset="0"/>
              </a:rPr>
              <a:t>) </a:t>
            </a:r>
          </a:p>
          <a:p>
            <a:pPr marL="228600" indent="-228600" algn="l"/>
            <a:r>
              <a:rPr lang="en-US" sz="1800" dirty="0" smtClean="0">
                <a:solidFill>
                  <a:srgbClr val="000090"/>
                </a:solidFill>
                <a:latin typeface="Arial Rounded MT Bold" charset="0"/>
              </a:rPr>
              <a:t> </a:t>
            </a:r>
            <a:endParaRPr lang="en-US" sz="1800" dirty="0">
              <a:solidFill>
                <a:srgbClr val="000090"/>
              </a:solidFill>
              <a:latin typeface="Calibri" charset="0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8600" y="3352800"/>
            <a:ext cx="84582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marL="228600" indent="-228600" algn="l"/>
            <a:r>
              <a:rPr lang="en-US" sz="2000" dirty="0" smtClean="0">
                <a:solidFill>
                  <a:srgbClr val="070166"/>
                </a:solidFill>
                <a:latin typeface="Arial Rounded MT Bold" charset="0"/>
              </a:rPr>
              <a:t>3. What kind of diet record is the source of consumed food item data (</a:t>
            </a:r>
            <a:r>
              <a:rPr lang="en-US" sz="2000" i="1" dirty="0" smtClean="0">
                <a:solidFill>
                  <a:srgbClr val="0000FF"/>
                </a:solidFill>
                <a:latin typeface="Arial Rounded MT Bold" charset="0"/>
              </a:rPr>
              <a:t>7,3,2,1-Day record</a:t>
            </a:r>
            <a:r>
              <a:rPr lang="en-US" sz="2000" i="1" dirty="0" smtClean="0">
                <a:solidFill>
                  <a:srgbClr val="070166"/>
                </a:solidFill>
                <a:latin typeface="Arial Rounded MT Bold" charset="0"/>
              </a:rPr>
              <a:t>,</a:t>
            </a:r>
            <a:r>
              <a:rPr lang="en-US" sz="2000" dirty="0" smtClean="0">
                <a:solidFill>
                  <a:srgbClr val="070166"/>
                </a:solidFill>
                <a:latin typeface="Arial Rounded MT Bold" charset="0"/>
              </a:rPr>
              <a:t> or </a:t>
            </a:r>
            <a:r>
              <a:rPr lang="en-US" sz="2000" i="1" dirty="0" smtClean="0">
                <a:solidFill>
                  <a:srgbClr val="0000FF"/>
                </a:solidFill>
                <a:latin typeface="Arial Rounded MT Bold" charset="0"/>
              </a:rPr>
              <a:t>24h recall record</a:t>
            </a:r>
            <a:r>
              <a:rPr lang="en-US" sz="2000" dirty="0" smtClean="0">
                <a:solidFill>
                  <a:srgbClr val="070166"/>
                </a:solidFill>
                <a:latin typeface="Arial Rounded MT Bold" charset="0"/>
              </a:rPr>
              <a:t>)</a:t>
            </a:r>
            <a:endParaRPr lang="en-US" sz="2000" dirty="0">
              <a:solidFill>
                <a:srgbClr val="00009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860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92024" y="6665976"/>
            <a:ext cx="347472" cy="192024"/>
          </a:xfrm>
        </p:spPr>
        <p:txBody>
          <a:bodyPr/>
          <a:lstStyle/>
          <a:p>
            <a:pPr>
              <a:defRPr/>
            </a:pPr>
            <a:fld id="{D1E26854-8C85-3A48-B074-7CB503D22FA8}" type="slidenum">
              <a:rPr lang="en-US" sz="800" smtClean="0">
                <a:solidFill>
                  <a:srgbClr val="0000FF"/>
                </a:solidFill>
                <a:latin typeface="Arial"/>
                <a:cs typeface="Arial"/>
              </a:rPr>
              <a:pPr>
                <a:defRPr/>
              </a:pPr>
              <a:t>9</a:t>
            </a:fld>
            <a:endParaRPr lang="en-US" sz="8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pic>
        <p:nvPicPr>
          <p:cNvPr id="4" name="Picture 3" descr="Logo01_DarkBlueAcrony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530" y="6553200"/>
            <a:ext cx="700851" cy="2667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19400" y="1408093"/>
            <a:ext cx="6172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000090"/>
                </a:solidFill>
                <a:latin typeface="Arial Rounded MT Bold"/>
                <a:cs typeface="Arial Rounded MT Bold"/>
              </a:rPr>
              <a:t>Dietary Reference Intakes: The Essential Guide to Nutrient Requirements (Dietary Reference Intakes </a:t>
            </a:r>
            <a:r>
              <a:rPr lang="en-US" sz="1400" i="1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Series)</a:t>
            </a:r>
            <a:r>
              <a:rPr lang="en-US" sz="14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. </a:t>
            </a:r>
          </a:p>
          <a:p>
            <a:r>
              <a:rPr lang="en-US" sz="1400" dirty="0" err="1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Otten</a:t>
            </a:r>
            <a:r>
              <a:rPr lang="en-US" sz="1400" dirty="0">
                <a:solidFill>
                  <a:srgbClr val="000090"/>
                </a:solidFill>
                <a:latin typeface="Arial Rounded MT Bold"/>
                <a:cs typeface="Arial Rounded MT Bold"/>
              </a:rPr>
              <a:t>, J. J., </a:t>
            </a:r>
            <a:r>
              <a:rPr lang="en-US" sz="1400" dirty="0" err="1">
                <a:solidFill>
                  <a:srgbClr val="000090"/>
                </a:solidFill>
                <a:latin typeface="Arial Rounded MT Bold"/>
                <a:cs typeface="Arial Rounded MT Bold"/>
              </a:rPr>
              <a:t>Pitzi</a:t>
            </a:r>
            <a:r>
              <a:rPr lang="en-US" sz="1400" dirty="0">
                <a:solidFill>
                  <a:srgbClr val="000090"/>
                </a:solidFill>
                <a:latin typeface="Arial Rounded MT Bold"/>
                <a:cs typeface="Arial Rounded MT Bold"/>
              </a:rPr>
              <a:t> </a:t>
            </a:r>
            <a:r>
              <a:rPr lang="en-US" sz="1400" dirty="0" err="1">
                <a:solidFill>
                  <a:srgbClr val="000090"/>
                </a:solidFill>
                <a:latin typeface="Arial Rounded MT Bold"/>
                <a:cs typeface="Arial Rounded MT Bold"/>
              </a:rPr>
              <a:t>Hellwig</a:t>
            </a:r>
            <a:r>
              <a:rPr lang="en-US" sz="1400" dirty="0">
                <a:solidFill>
                  <a:srgbClr val="000090"/>
                </a:solidFill>
                <a:latin typeface="Arial Rounded MT Bold"/>
                <a:cs typeface="Arial Rounded MT Bold"/>
              </a:rPr>
              <a:t>, J., Meyers, L. D. </a:t>
            </a:r>
            <a:r>
              <a:rPr lang="en-US" sz="1400" dirty="0" err="1">
                <a:solidFill>
                  <a:srgbClr val="000090"/>
                </a:solidFill>
                <a:latin typeface="Arial Rounded MT Bold"/>
                <a:cs typeface="Arial Rounded MT Bold"/>
              </a:rPr>
              <a:t>Eds</a:t>
            </a:r>
            <a:r>
              <a:rPr lang="en-US" sz="1400" dirty="0">
                <a:solidFill>
                  <a:srgbClr val="000090"/>
                </a:solidFill>
                <a:latin typeface="Arial Rounded MT Bold"/>
                <a:cs typeface="Arial Rounded MT Bold"/>
              </a:rPr>
              <a:t> (2006) Dietary </a:t>
            </a:r>
            <a:r>
              <a:rPr lang="en-US" sz="14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The </a:t>
            </a:r>
            <a:r>
              <a:rPr lang="en-US" sz="1400" dirty="0">
                <a:solidFill>
                  <a:srgbClr val="000090"/>
                </a:solidFill>
                <a:latin typeface="Arial Rounded MT Bold"/>
                <a:cs typeface="Arial Rounded MT Bold"/>
              </a:rPr>
              <a:t>National Academies Press, Washington </a:t>
            </a:r>
            <a:r>
              <a:rPr lang="en-US" sz="14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DC</a:t>
            </a:r>
            <a:endParaRPr lang="en-US" sz="1400" dirty="0">
              <a:solidFill>
                <a:srgbClr val="000090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152400" y="0"/>
            <a:ext cx="69850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sz="2600" u="sng" dirty="0" smtClean="0">
                <a:solidFill>
                  <a:srgbClr val="070166"/>
                </a:solidFill>
                <a:latin typeface="Arial Rounded MT Bold" charset="0"/>
              </a:rPr>
              <a:t>DRIs: Dietary Reference Intake values</a:t>
            </a:r>
            <a:endParaRPr lang="en-US" sz="2600" dirty="0">
              <a:latin typeface="Calibri" charset="0"/>
            </a:endParaRPr>
          </a:p>
        </p:txBody>
      </p:sp>
      <p:pic>
        <p:nvPicPr>
          <p:cNvPr id="6" name="Picture 5" descr="DRIboo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28936"/>
            <a:ext cx="1981200" cy="2823864"/>
          </a:xfrm>
          <a:prstGeom prst="rect">
            <a:avLst/>
          </a:prstGeom>
        </p:spPr>
      </p:pic>
      <p:pic>
        <p:nvPicPr>
          <p:cNvPr id="8" name="Picture 7" descr="DRIProtein_Total_01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57200"/>
            <a:ext cx="4724400" cy="62484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105400" y="1610380"/>
            <a:ext cx="3733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To determine if the nutrient intake value is low/high/normal </a:t>
            </a:r>
            <a:r>
              <a:rPr lang="en-US" sz="1400" dirty="0" err="1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wrt</a:t>
            </a:r>
            <a:r>
              <a:rPr lang="en-US" sz="14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 DRIs we need to know:</a:t>
            </a:r>
            <a:endParaRPr lang="en-US" sz="1400" dirty="0">
              <a:solidFill>
                <a:srgbClr val="0000FF"/>
              </a:solidFill>
              <a:latin typeface="Arial Rounded MT Bold"/>
              <a:cs typeface="Arial Rounded MT Bold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04800" y="1752600"/>
            <a:ext cx="8305800" cy="1752600"/>
            <a:chOff x="304800" y="1752600"/>
            <a:chExt cx="8305800" cy="1752600"/>
          </a:xfrm>
        </p:grpSpPr>
        <p:sp>
          <p:nvSpPr>
            <p:cNvPr id="11" name="Rounded Rectangle 10"/>
            <p:cNvSpPr/>
            <p:nvPr/>
          </p:nvSpPr>
          <p:spPr>
            <a:xfrm>
              <a:off x="304800" y="1752600"/>
              <a:ext cx="1143000" cy="1752600"/>
            </a:xfrm>
            <a:prstGeom prst="roundRect">
              <a:avLst/>
            </a:prstGeom>
            <a:noFill/>
            <a:ln>
              <a:solidFill>
                <a:srgbClr val="FF00FF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181600" y="2438400"/>
              <a:ext cx="342900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rgbClr val="000090"/>
                  </a:solidFill>
                  <a:latin typeface="Arial Rounded MT Bold"/>
                  <a:cs typeface="Arial Rounded MT Bold"/>
                </a:rPr>
                <a:t>1.</a:t>
              </a:r>
              <a:r>
                <a:rPr lang="en-US" sz="1400" i="1" dirty="0" smtClean="0">
                  <a:solidFill>
                    <a:srgbClr val="000090"/>
                  </a:solidFill>
                  <a:latin typeface="Arial Rounded MT Bold"/>
                  <a:cs typeface="Arial Rounded MT Bold"/>
                </a:rPr>
                <a:t> </a:t>
              </a:r>
              <a:r>
                <a:rPr lang="en-US" sz="1400" i="1" dirty="0">
                  <a:solidFill>
                    <a:srgbClr val="0000FF"/>
                  </a:solidFill>
                  <a:latin typeface="Arial Rounded MT Bold"/>
                  <a:cs typeface="Arial Rounded MT Bold"/>
                </a:rPr>
                <a:t>a</a:t>
              </a:r>
              <a:r>
                <a:rPr lang="en-US" sz="1400" i="1" dirty="0" smtClean="0">
                  <a:solidFill>
                    <a:srgbClr val="0000FF"/>
                  </a:solidFill>
                  <a:latin typeface="Arial Rounded MT Bold"/>
                  <a:cs typeface="Arial Rounded MT Bold"/>
                </a:rPr>
                <a:t>ge (at LTFU/research study visit)</a:t>
              </a:r>
              <a:endParaRPr lang="en-US" sz="1400" dirty="0">
                <a:solidFill>
                  <a:srgbClr val="0000FF"/>
                </a:solidFill>
                <a:latin typeface="Arial Rounded MT Bold"/>
                <a:cs typeface="Arial Rounded MT Bold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676400" y="1524000"/>
            <a:ext cx="6934200" cy="1603177"/>
            <a:chOff x="1676400" y="1524000"/>
            <a:chExt cx="6934200" cy="1603177"/>
          </a:xfrm>
        </p:grpSpPr>
        <p:sp>
          <p:nvSpPr>
            <p:cNvPr id="12" name="Rounded Rectangle 11"/>
            <p:cNvSpPr/>
            <p:nvPr/>
          </p:nvSpPr>
          <p:spPr>
            <a:xfrm>
              <a:off x="1676400" y="1524000"/>
              <a:ext cx="1143000" cy="304800"/>
            </a:xfrm>
            <a:prstGeom prst="roundRect">
              <a:avLst/>
            </a:prstGeom>
            <a:noFill/>
            <a:ln>
              <a:solidFill>
                <a:srgbClr val="FF00FF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181600" y="2819400"/>
              <a:ext cx="342900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000090"/>
                  </a:solidFill>
                  <a:latin typeface="Arial Rounded MT Bold"/>
                  <a:cs typeface="Arial Rounded MT Bold"/>
                </a:rPr>
                <a:t>2</a:t>
              </a:r>
              <a:r>
                <a:rPr lang="en-US" sz="1400" dirty="0" smtClean="0">
                  <a:solidFill>
                    <a:srgbClr val="000090"/>
                  </a:solidFill>
                  <a:latin typeface="Arial Rounded MT Bold"/>
                  <a:cs typeface="Arial Rounded MT Bold"/>
                </a:rPr>
                <a:t>.</a:t>
              </a:r>
              <a:r>
                <a:rPr lang="en-US" sz="1400" i="1" dirty="0" smtClean="0">
                  <a:solidFill>
                    <a:srgbClr val="000090"/>
                  </a:solidFill>
                  <a:latin typeface="Arial Rounded MT Bold"/>
                  <a:cs typeface="Arial Rounded MT Bold"/>
                </a:rPr>
                <a:t> </a:t>
              </a:r>
              <a:r>
                <a:rPr lang="en-US" sz="1400" i="1" dirty="0" smtClean="0">
                  <a:solidFill>
                    <a:srgbClr val="0000FF"/>
                  </a:solidFill>
                  <a:latin typeface="Arial Rounded MT Bold"/>
                  <a:cs typeface="Arial Rounded MT Bold"/>
                </a:rPr>
                <a:t>phenotypic sex (datum)</a:t>
              </a:r>
              <a:endParaRPr lang="en-US" sz="1400" dirty="0">
                <a:solidFill>
                  <a:srgbClr val="0000FF"/>
                </a:solidFill>
                <a:latin typeface="Arial Rounded MT Bold"/>
                <a:cs typeface="Arial Rounded MT Bold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04800" y="3276600"/>
            <a:ext cx="8763000" cy="762000"/>
            <a:chOff x="304800" y="3276600"/>
            <a:chExt cx="8763000" cy="762000"/>
          </a:xfrm>
        </p:grpSpPr>
        <p:sp>
          <p:nvSpPr>
            <p:cNvPr id="16" name="Rounded Rectangle 15"/>
            <p:cNvSpPr/>
            <p:nvPr/>
          </p:nvSpPr>
          <p:spPr>
            <a:xfrm>
              <a:off x="304800" y="3581400"/>
              <a:ext cx="1143000" cy="457200"/>
            </a:xfrm>
            <a:prstGeom prst="roundRect">
              <a:avLst/>
            </a:prstGeom>
            <a:noFill/>
            <a:ln>
              <a:solidFill>
                <a:srgbClr val="FF00FF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181600" y="3276600"/>
              <a:ext cx="388620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rgbClr val="000090"/>
                  </a:solidFill>
                  <a:latin typeface="Arial Rounded MT Bold"/>
                  <a:cs typeface="Arial Rounded MT Bold"/>
                </a:rPr>
                <a:t>3.</a:t>
              </a:r>
              <a:r>
                <a:rPr lang="en-US" sz="1400" i="1" dirty="0" smtClean="0">
                  <a:solidFill>
                    <a:srgbClr val="000090"/>
                  </a:solidFill>
                  <a:latin typeface="Arial Rounded MT Bold"/>
                  <a:cs typeface="Arial Rounded MT Bold"/>
                </a:rPr>
                <a:t> </a:t>
              </a:r>
              <a:r>
                <a:rPr lang="en-US" sz="1400" i="1" dirty="0" smtClean="0">
                  <a:solidFill>
                    <a:srgbClr val="0000FF"/>
                  </a:solidFill>
                  <a:latin typeface="Arial Rounded MT Bold"/>
                  <a:cs typeface="Arial Rounded MT Bold"/>
                </a:rPr>
                <a:t>state </a:t>
              </a:r>
              <a:r>
                <a:rPr lang="en-US" sz="1400" i="1" dirty="0" err="1" smtClean="0">
                  <a:solidFill>
                    <a:srgbClr val="0000FF"/>
                  </a:solidFill>
                  <a:latin typeface="Arial Rounded MT Bold"/>
                  <a:cs typeface="Arial Rounded MT Bold"/>
                </a:rPr>
                <a:t>wrt</a:t>
              </a:r>
              <a:r>
                <a:rPr lang="en-US" sz="1400" i="1" dirty="0" smtClean="0">
                  <a:solidFill>
                    <a:srgbClr val="0000FF"/>
                  </a:solidFill>
                  <a:latin typeface="Arial Rounded MT Bold"/>
                  <a:cs typeface="Arial Rounded MT Bold"/>
                </a:rPr>
                <a:t> pregnancy and lactation </a:t>
              </a:r>
              <a:r>
                <a:rPr lang="en-US" sz="1400" dirty="0" smtClean="0">
                  <a:solidFill>
                    <a:srgbClr val="000090"/>
                  </a:solidFill>
                  <a:latin typeface="Arial Rounded MT Bold"/>
                  <a:cs typeface="Arial Rounded MT Bold"/>
                </a:rPr>
                <a:t> </a:t>
              </a:r>
              <a:endParaRPr lang="en-US" sz="1400" dirty="0">
                <a:solidFill>
                  <a:srgbClr val="000090"/>
                </a:solidFill>
                <a:latin typeface="Arial Rounded MT Bold"/>
                <a:cs typeface="Arial Rounded MT Bold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52600" y="2793999"/>
            <a:ext cx="6858000" cy="1171378"/>
            <a:chOff x="1752600" y="2793999"/>
            <a:chExt cx="6858000" cy="1171378"/>
          </a:xfrm>
        </p:grpSpPr>
        <p:sp>
          <p:nvSpPr>
            <p:cNvPr id="22" name="Rounded Rectangle 21"/>
            <p:cNvSpPr/>
            <p:nvPr/>
          </p:nvSpPr>
          <p:spPr>
            <a:xfrm>
              <a:off x="1752600" y="2793999"/>
              <a:ext cx="2209800" cy="685800"/>
            </a:xfrm>
            <a:prstGeom prst="roundRect">
              <a:avLst/>
            </a:prstGeom>
            <a:noFill/>
            <a:ln>
              <a:solidFill>
                <a:srgbClr val="FF00FF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181600" y="3657600"/>
              <a:ext cx="342900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rgbClr val="000090"/>
                  </a:solidFill>
                  <a:latin typeface="Arial Rounded MT Bold"/>
                  <a:cs typeface="Arial Rounded MT Bold"/>
                </a:rPr>
                <a:t>4.</a:t>
              </a:r>
              <a:r>
                <a:rPr lang="en-US" sz="1400" i="1" dirty="0" smtClean="0">
                  <a:solidFill>
                    <a:srgbClr val="000090"/>
                  </a:solidFill>
                  <a:latin typeface="Arial Rounded MT Bold"/>
                  <a:cs typeface="Arial Rounded MT Bold"/>
                </a:rPr>
                <a:t> </a:t>
              </a:r>
              <a:r>
                <a:rPr lang="en-US" sz="1400" i="1" dirty="0" smtClean="0">
                  <a:solidFill>
                    <a:srgbClr val="0000FF"/>
                  </a:solidFill>
                  <a:latin typeface="Arial Rounded MT Bold"/>
                  <a:cs typeface="Arial Rounded MT Bold"/>
                </a:rPr>
                <a:t>nutrient intake value </a:t>
              </a:r>
              <a:endParaRPr lang="en-US" sz="1400" dirty="0">
                <a:solidFill>
                  <a:srgbClr val="0000FF"/>
                </a:solidFill>
                <a:latin typeface="Arial Rounded MT Bold"/>
                <a:cs typeface="Arial Rounded MT Bold"/>
              </a:endParaRPr>
            </a:p>
          </p:txBody>
        </p:sp>
      </p:grpSp>
      <p:grpSp>
        <p:nvGrpSpPr>
          <p:cNvPr id="19457" name="Group 19456"/>
          <p:cNvGrpSpPr/>
          <p:nvPr/>
        </p:nvGrpSpPr>
        <p:grpSpPr>
          <a:xfrm>
            <a:off x="2286000" y="1066800"/>
            <a:ext cx="6324600" cy="3279577"/>
            <a:chOff x="2286000" y="1066800"/>
            <a:chExt cx="6324600" cy="3279577"/>
          </a:xfrm>
        </p:grpSpPr>
        <p:sp>
          <p:nvSpPr>
            <p:cNvPr id="23" name="Rounded Rectangle 22"/>
            <p:cNvSpPr/>
            <p:nvPr/>
          </p:nvSpPr>
          <p:spPr>
            <a:xfrm>
              <a:off x="2286000" y="1066800"/>
              <a:ext cx="762000" cy="304800"/>
            </a:xfrm>
            <a:prstGeom prst="roundRect">
              <a:avLst/>
            </a:prstGeom>
            <a:noFill/>
            <a:ln>
              <a:solidFill>
                <a:srgbClr val="FF00FF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181600" y="4038600"/>
              <a:ext cx="342900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000090"/>
                  </a:solidFill>
                  <a:latin typeface="Arial Rounded MT Bold"/>
                  <a:cs typeface="Arial Rounded MT Bold"/>
                </a:rPr>
                <a:t>5</a:t>
              </a:r>
              <a:r>
                <a:rPr lang="en-US" sz="1400" dirty="0" smtClean="0">
                  <a:solidFill>
                    <a:srgbClr val="000090"/>
                  </a:solidFill>
                  <a:latin typeface="Arial Rounded MT Bold"/>
                  <a:cs typeface="Arial Rounded MT Bold"/>
                </a:rPr>
                <a:t>.</a:t>
              </a:r>
              <a:r>
                <a:rPr lang="en-US" sz="1400" i="1" dirty="0" smtClean="0">
                  <a:solidFill>
                    <a:srgbClr val="000090"/>
                  </a:solidFill>
                  <a:latin typeface="Arial Rounded MT Bold"/>
                  <a:cs typeface="Arial Rounded MT Bold"/>
                </a:rPr>
                <a:t> </a:t>
              </a:r>
              <a:r>
                <a:rPr lang="en-US" sz="1400" i="1" dirty="0" smtClean="0">
                  <a:solidFill>
                    <a:srgbClr val="0000FF"/>
                  </a:solidFill>
                  <a:latin typeface="Arial Rounded MT Bold"/>
                  <a:cs typeface="Arial Rounded MT Bold"/>
                </a:rPr>
                <a:t>measurement unit </a:t>
              </a:r>
              <a:endParaRPr lang="en-US" sz="1400" dirty="0">
                <a:solidFill>
                  <a:srgbClr val="0000FF"/>
                </a:solidFill>
                <a:latin typeface="Arial Rounded MT Bold"/>
                <a:cs typeface="Arial Rounded MT Bold"/>
              </a:endParaRPr>
            </a:p>
          </p:txBody>
        </p:sp>
      </p:grpSp>
      <p:grpSp>
        <p:nvGrpSpPr>
          <p:cNvPr id="19460" name="Group 19459"/>
          <p:cNvGrpSpPr/>
          <p:nvPr/>
        </p:nvGrpSpPr>
        <p:grpSpPr>
          <a:xfrm>
            <a:off x="5257800" y="4953000"/>
            <a:ext cx="3657600" cy="980420"/>
            <a:chOff x="5257800" y="4953000"/>
            <a:chExt cx="3657600" cy="980420"/>
          </a:xfrm>
        </p:grpSpPr>
        <p:sp>
          <p:nvSpPr>
            <p:cNvPr id="24" name="Rectangle 23"/>
            <p:cNvSpPr/>
            <p:nvPr/>
          </p:nvSpPr>
          <p:spPr>
            <a:xfrm>
              <a:off x="5257800" y="4953000"/>
              <a:ext cx="236220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rgbClr val="000090"/>
                  </a:solidFill>
                  <a:latin typeface="Arial Rounded MT Bold"/>
                  <a:cs typeface="Arial Rounded MT Bold"/>
                </a:rPr>
                <a:t>Additionally:</a:t>
              </a:r>
              <a:endParaRPr lang="en-US" sz="1400" dirty="0">
                <a:solidFill>
                  <a:srgbClr val="0000FF"/>
                </a:solidFill>
                <a:latin typeface="Arial Rounded MT Bold"/>
                <a:cs typeface="Arial Rounded MT Bold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257800" y="5410200"/>
              <a:ext cx="365760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69863" indent="-169863"/>
              <a:r>
                <a:rPr lang="en-US" sz="1400" dirty="0" smtClean="0">
                  <a:solidFill>
                    <a:srgbClr val="000090"/>
                  </a:solidFill>
                  <a:latin typeface="Arial Rounded MT Bold"/>
                  <a:cs typeface="Arial Rounded MT Bold"/>
                </a:rPr>
                <a:t>6. type of </a:t>
              </a:r>
              <a:r>
                <a:rPr lang="en-US" sz="1400" i="1" dirty="0" smtClean="0">
                  <a:solidFill>
                    <a:srgbClr val="0000FF"/>
                  </a:solidFill>
                  <a:latin typeface="Arial Rounded MT Bold"/>
                  <a:cs typeface="Arial Rounded MT Bold"/>
                </a:rPr>
                <a:t>diet record</a:t>
              </a:r>
              <a:r>
                <a:rPr lang="en-US" sz="1400" dirty="0" smtClean="0">
                  <a:solidFill>
                    <a:srgbClr val="000090"/>
                  </a:solidFill>
                  <a:latin typeface="Arial Rounded MT Bold"/>
                  <a:cs typeface="Arial Rounded MT Bold"/>
                </a:rPr>
                <a:t> that is the source  of </a:t>
              </a:r>
              <a:r>
                <a:rPr lang="en-US" sz="1400" i="1" dirty="0" smtClean="0">
                  <a:solidFill>
                    <a:srgbClr val="0000FF"/>
                  </a:solidFill>
                  <a:latin typeface="Arial Rounded MT Bold"/>
                  <a:cs typeface="Arial Rounded MT Bold"/>
                </a:rPr>
                <a:t>consumed food item data</a:t>
              </a:r>
              <a:endParaRPr lang="en-US" sz="1400" i="1" dirty="0">
                <a:solidFill>
                  <a:srgbClr val="0000FF"/>
                </a:solidFill>
                <a:latin typeface="Arial Rounded MT Bold"/>
                <a:cs typeface="Arial Rounded MT Bold"/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5257800" y="4492823"/>
            <a:ext cx="3886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Based on 1-3 only: </a:t>
            </a:r>
            <a:r>
              <a:rPr lang="en-US" sz="1400" u="sng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app 11 different groups</a:t>
            </a:r>
            <a:endParaRPr lang="en-US" sz="1400" u="sng" dirty="0">
              <a:solidFill>
                <a:srgbClr val="0000FF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257800" y="5953780"/>
            <a:ext cx="3657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863" indent="-169863"/>
            <a:r>
              <a:rPr lang="en-US" sz="1400" dirty="0">
                <a:solidFill>
                  <a:srgbClr val="000090"/>
                </a:solidFill>
                <a:latin typeface="Arial Rounded MT Bold"/>
                <a:cs typeface="Arial Rounded MT Bold"/>
              </a:rPr>
              <a:t>7</a:t>
            </a:r>
            <a:r>
              <a:rPr lang="en-US" sz="14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. which </a:t>
            </a:r>
            <a:r>
              <a:rPr lang="en-US" sz="1400" i="1" dirty="0" smtClean="0">
                <a:solidFill>
                  <a:srgbClr val="0000FF"/>
                </a:solidFill>
                <a:latin typeface="Arial Rounded MT Bold"/>
                <a:cs typeface="Arial Rounded MT Bold"/>
              </a:rPr>
              <a:t>nutrient analysis software       produced </a:t>
            </a:r>
            <a:r>
              <a:rPr lang="en-US" sz="1400" i="1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the</a:t>
            </a:r>
            <a:r>
              <a:rPr lang="en-US" sz="1400" i="1" dirty="0" smtClean="0">
                <a:solidFill>
                  <a:srgbClr val="0000FF"/>
                </a:solidFill>
                <a:latin typeface="Arial Rounded MT Bold"/>
                <a:cs typeface="Arial Rounded MT Bold"/>
              </a:rPr>
              <a:t> </a:t>
            </a:r>
            <a:r>
              <a:rPr lang="en-US" sz="1400" i="1" dirty="0">
                <a:solidFill>
                  <a:srgbClr val="0000FF"/>
                </a:solidFill>
                <a:latin typeface="Arial Rounded MT Bold"/>
                <a:cs typeface="Arial Rounded MT Bold"/>
              </a:rPr>
              <a:t>nutrient intake value </a:t>
            </a:r>
            <a:endParaRPr lang="en-US" sz="1400" dirty="0">
              <a:solidFill>
                <a:srgbClr val="0000FF"/>
              </a:solidFill>
              <a:latin typeface="Arial Rounded MT Bold"/>
              <a:cs typeface="Arial Rounded MT Bold"/>
            </a:endParaRPr>
          </a:p>
        </p:txBody>
      </p:sp>
    </p:spTree>
    <p:extLst>
      <p:ext uri="{BB962C8B-B14F-4D97-AF65-F5344CB8AC3E}">
        <p14:creationId xmlns:p14="http://schemas.microsoft.com/office/powerpoint/2010/main" val="2295860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9" grpId="0"/>
      <p:bldP spid="28" grpId="0"/>
      <p:bldP spid="38" grpId="0"/>
    </p:bldLst>
  </p:timing>
</p:sld>
</file>

<file path=ppt/theme/theme1.xml><?xml version="1.0" encoding="utf-8"?>
<a:theme xmlns:a="http://schemas.openxmlformats.org/drawingml/2006/main" name="SERC_Template_2012_gener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27788</TotalTime>
  <Words>3809</Words>
  <Application>Microsoft Macintosh PowerPoint</Application>
  <PresentationFormat>On-screen Show (4:3)</PresentationFormat>
  <Paragraphs>451</Paragraphs>
  <Slides>49</Slides>
  <Notes>2</Notes>
  <HiddenSlides>1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1" baseType="lpstr">
      <vt:lpstr>SERC_Template_2012_general</vt:lpstr>
      <vt:lpstr>Custom Design</vt:lpstr>
      <vt:lpstr>PowerPoint Presentation</vt:lpstr>
      <vt:lpstr>Inherited Metabolic Diseases (IMDs)</vt:lpstr>
      <vt:lpstr>The Data</vt:lpstr>
      <vt:lpstr>LTFU Patient Visit and/or Research Participant Visit*</vt:lpstr>
      <vt:lpstr>Data source: Nutritional item intake record (a.k.a. diet record)</vt:lpstr>
      <vt:lpstr>Raw data: Nutrient intake summary report</vt:lpstr>
      <vt:lpstr>ONSTR graph – Dietary analysis (SERC 2012, old pre-BFO2 graph!)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NewBorn Screening System</vt:lpstr>
      <vt:lpstr>The Data</vt:lpstr>
      <vt:lpstr>The Data = Challenge</vt:lpstr>
      <vt:lpstr>Our Solution:  The Newborn Screening Follow-up Data Integration Collaborative</vt:lpstr>
      <vt:lpstr>  The Ontology for Newborn Screening Follow-up and Translational Research</vt:lpstr>
      <vt:lpstr>Etiology of HyperPhenylalaninemia (a.k.a PKU) (As an example applicable to all IMDs)</vt:lpstr>
      <vt:lpstr>Ontological Model of the Etiology of Hyperphenylalaninemia (Applicable with modifications to all IMDs) </vt:lpstr>
      <vt:lpstr>PAH Deficiency the Disorder and HyperPhe the Disease</vt:lpstr>
      <vt:lpstr>PAH Enzyme Activity Participants</vt:lpstr>
      <vt:lpstr>PAH Enzyme Activity Onto Model: Modified Situational Role Model</vt:lpstr>
      <vt:lpstr>All Together Now: From Gene to Disease</vt:lpstr>
      <vt:lpstr>Acknowledgements</vt:lpstr>
      <vt:lpstr>Thank you!</vt:lpstr>
      <vt:lpstr>PowerPoint Presentation</vt:lpstr>
      <vt:lpstr>PowerPoint Presentation</vt:lpstr>
      <vt:lpstr>PowerPoint Presentation</vt:lpstr>
      <vt:lpstr>PowerPoint Presentation</vt:lpstr>
      <vt:lpstr>Hyperphenyalalniemia, Phenylketonuria (PKU) and Phenylalanine Hydroxylase Deficiency (defs in the literature)</vt:lpstr>
      <vt:lpstr>Inherited Metabolic Diseases (IMDs) a.k.a Inborn Errors of Metabolism (IEMs)</vt:lpstr>
      <vt:lpstr>Phenylalanine Hydroxylase (PAH)</vt:lpstr>
      <vt:lpstr>PAH Catalytic Activity</vt:lpstr>
    </vt:vector>
  </TitlesOfParts>
  <Company>Emory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Adrya Stembridge</dc:creator>
  <cp:lastModifiedBy>Snezana Nikolic</cp:lastModifiedBy>
  <cp:revision>782</cp:revision>
  <cp:lastPrinted>2013-07-05T16:17:14Z</cp:lastPrinted>
  <dcterms:created xsi:type="dcterms:W3CDTF">2012-07-10T19:11:56Z</dcterms:created>
  <dcterms:modified xsi:type="dcterms:W3CDTF">2013-10-25T23:46:27Z</dcterms:modified>
</cp:coreProperties>
</file>